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7" r:id="rId8"/>
    <p:sldId id="261" r:id="rId9"/>
    <p:sldId id="262" r:id="rId10"/>
    <p:sldId id="26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A3D8CA-EB50-4C9B-A543-77CDE5DA216B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5C98453-EDCF-4057-9BC8-F7DF02E7B2C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9140000">
            <a:off x="-156410" y="1352431"/>
            <a:ext cx="6480827" cy="1946264"/>
          </a:xfrm>
        </p:spPr>
        <p:txBody>
          <a:bodyPr/>
          <a:lstStyle/>
          <a:p>
            <a:r>
              <a:rPr lang="pl-PL" b="1" dirty="0" smtClean="0"/>
              <a:t>Odnawialne </a:t>
            </a:r>
            <a:r>
              <a:rPr lang="pl-PL" b="1" dirty="0"/>
              <a:t>ź</a:t>
            </a:r>
            <a:r>
              <a:rPr lang="pl-PL" b="1" dirty="0" smtClean="0"/>
              <a:t>ródła energii</a:t>
            </a:r>
            <a:r>
              <a:rPr lang="pl-PL" dirty="0" smtClean="0"/>
              <a:t>		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19140000">
            <a:off x="575138" y="2454719"/>
            <a:ext cx="7142211" cy="583682"/>
          </a:xfrm>
        </p:spPr>
        <p:txBody>
          <a:bodyPr/>
          <a:lstStyle/>
          <a:p>
            <a:r>
              <a:rPr lang="pl-PL" dirty="0" smtClean="0"/>
              <a:t>Kolektory słoneczne w naszej szkole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59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rot="19140000">
            <a:off x="314591" y="1174157"/>
            <a:ext cx="5650992" cy="1207509"/>
          </a:xfrm>
        </p:spPr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Prezentację wykonali: 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 rot="19140000">
            <a:off x="1634713" y="1625891"/>
            <a:ext cx="6510528" cy="320353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Sandra </a:t>
            </a:r>
            <a:r>
              <a:rPr lang="pl-PL" dirty="0" err="1" smtClean="0"/>
              <a:t>dalaszyńska</a:t>
            </a:r>
            <a:r>
              <a:rPr lang="pl-PL" b="1" dirty="0" smtClean="0"/>
              <a:t>, Witold </a:t>
            </a:r>
            <a:r>
              <a:rPr lang="pl-PL" b="1" dirty="0" err="1" smtClean="0"/>
              <a:t>bendowski</a:t>
            </a:r>
            <a:r>
              <a:rPr lang="pl-PL" b="1" dirty="0" smtClean="0"/>
              <a:t>, </a:t>
            </a:r>
            <a:r>
              <a:rPr lang="pl-PL" dirty="0" err="1" smtClean="0"/>
              <a:t>szymon</a:t>
            </a:r>
            <a:r>
              <a:rPr lang="pl-PL" dirty="0" smtClean="0"/>
              <a:t> </a:t>
            </a:r>
            <a:r>
              <a:rPr lang="pl-PL" dirty="0" err="1" smtClean="0"/>
              <a:t>michalski</a:t>
            </a:r>
            <a:endParaRPr lang="pl-PL" dirty="0"/>
          </a:p>
        </p:txBody>
      </p:sp>
      <p:pic>
        <p:nvPicPr>
          <p:cNvPr id="3074" name="Picture 2" descr="C:\Users\szkola\Desktop\k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14486">
            <a:off x="3597549" y="2248343"/>
            <a:ext cx="4838079" cy="323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7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20940" cy="54864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Słowem</a:t>
            </a:r>
            <a:r>
              <a:rPr lang="pl-P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wprowadzenia</a:t>
            </a:r>
            <a:r>
              <a:rPr lang="pl-P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…</a:t>
            </a:r>
            <a:endParaRPr lang="pl-PL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29408"/>
            <a:ext cx="8640960" cy="5328592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pl-PL" sz="1700" dirty="0">
                <a:latin typeface="Century Schoolbook" pitchFamily="18" charset="0"/>
              </a:rPr>
              <a:t>Każdy z nas korzysta z energii. Czy to w domu, siedząc przed komputerem, bądź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pl-PL" sz="1700" dirty="0">
                <a:latin typeface="Century Schoolbook" pitchFamily="18" charset="0"/>
              </a:rPr>
              <a:t>gotując  coś  dobrego,  czy  też  jadąc  do  pracy  samochodem. </a:t>
            </a:r>
            <a:r>
              <a:rPr lang="pl-PL" sz="1700" dirty="0" smtClean="0">
                <a:latin typeface="Century Schoolbook" pitchFamily="18" charset="0"/>
              </a:rPr>
              <a:t> </a:t>
            </a:r>
            <a:r>
              <a:rPr lang="pl-PL" sz="1700" dirty="0">
                <a:latin typeface="Century Schoolbook" pitchFamily="18" charset="0"/>
              </a:rPr>
              <a:t>Energia  elektryczna,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pl-PL" sz="1700" dirty="0">
                <a:latin typeface="Century Schoolbook" pitchFamily="18" charset="0"/>
              </a:rPr>
              <a:t>wytwarzana  z  węgla  kamiennego  bądź  brunatnego,  energia  gazowa,  czy  </a:t>
            </a:r>
            <a:r>
              <a:rPr lang="pl-PL" sz="1700" dirty="0" smtClean="0">
                <a:latin typeface="Century Schoolbook" pitchFamily="18" charset="0"/>
              </a:rPr>
              <a:t>energia pozyskiwana </a:t>
            </a:r>
            <a:r>
              <a:rPr lang="pl-PL" sz="1700" dirty="0">
                <a:latin typeface="Century Schoolbook" pitchFamily="18" charset="0"/>
              </a:rPr>
              <a:t>ze spalania ropy naftowej. Do czasu, kiedy zaczął się bum energetyczny, człowiek korzystał z darów natury</a:t>
            </a:r>
            <a:r>
              <a:rPr lang="pl-PL" sz="1700" dirty="0" smtClean="0">
                <a:latin typeface="Century Schoolbook" pitchFamily="18" charset="0"/>
              </a:rPr>
              <a:t>.</a:t>
            </a:r>
          </a:p>
          <a:p>
            <a:pPr marL="0" lvl="1" indent="0">
              <a:spcBef>
                <a:spcPts val="0"/>
              </a:spcBef>
              <a:buNone/>
            </a:pPr>
            <a:endParaRPr lang="pl-PL" sz="1700" dirty="0">
              <a:latin typeface="Century Schoolbook" pitchFamily="18" charset="0"/>
            </a:endParaRPr>
          </a:p>
          <a:p>
            <a:pPr lvl="1">
              <a:spcBef>
                <a:spcPts val="0"/>
              </a:spcBef>
            </a:pPr>
            <a:r>
              <a:rPr lang="pl-PL" sz="1700" dirty="0">
                <a:latin typeface="Century Schoolbook" pitchFamily="18" charset="0"/>
              </a:rPr>
              <a:t>Słońce  dawało  ciepło,  woda  napędzała  niektóre  maszyny  oraz  dawała  </a:t>
            </a:r>
            <a:r>
              <a:rPr lang="pl-PL" sz="1700" dirty="0" smtClean="0">
                <a:latin typeface="Century Schoolbook" pitchFamily="18" charset="0"/>
              </a:rPr>
              <a:t>możliwość szybkiego  </a:t>
            </a:r>
            <a:r>
              <a:rPr lang="pl-PL" sz="1700" dirty="0">
                <a:latin typeface="Century Schoolbook" pitchFamily="18" charset="0"/>
              </a:rPr>
              <a:t>transportu.  Drewno  zaś,  spalane,  dostarczało  niezbędnego  ognia  </a:t>
            </a:r>
            <a:r>
              <a:rPr lang="pl-PL" sz="1700" dirty="0" smtClean="0">
                <a:latin typeface="Century Schoolbook" pitchFamily="18" charset="0"/>
              </a:rPr>
              <a:t>do przyrządzenia </a:t>
            </a:r>
            <a:r>
              <a:rPr lang="pl-PL" sz="1700" dirty="0">
                <a:latin typeface="Century Schoolbook" pitchFamily="18" charset="0"/>
              </a:rPr>
              <a:t>posiłków. Człowiek nie był także obojętny wobec siły wiatru, z </a:t>
            </a:r>
            <a:r>
              <a:rPr lang="pl-PL" sz="1700" dirty="0" smtClean="0">
                <a:latin typeface="Century Schoolbook" pitchFamily="18" charset="0"/>
              </a:rPr>
              <a:t>którego chętnie  </a:t>
            </a:r>
            <a:r>
              <a:rPr lang="pl-PL" sz="1700" dirty="0">
                <a:latin typeface="Century Schoolbook" pitchFamily="18" charset="0"/>
              </a:rPr>
              <a:t>korzystał.  Tak  więc  słońce,  wiatr,  wodę  i  drewno  będziemy  </a:t>
            </a:r>
            <a:r>
              <a:rPr lang="pl-PL" sz="1700" dirty="0" smtClean="0">
                <a:latin typeface="Century Schoolbook" pitchFamily="18" charset="0"/>
              </a:rPr>
              <a:t>nazywać odnawialnymi  </a:t>
            </a:r>
            <a:r>
              <a:rPr lang="pl-PL" sz="1700" dirty="0">
                <a:latin typeface="Century Schoolbook" pitchFamily="18" charset="0"/>
              </a:rPr>
              <a:t>źródłami  energii.  Spróbujmy  tak  jak  wcześniej,  zdefiniować  </a:t>
            </a:r>
            <a:r>
              <a:rPr lang="pl-PL" sz="1700" dirty="0" smtClean="0">
                <a:latin typeface="Century Schoolbook" pitchFamily="18" charset="0"/>
              </a:rPr>
              <a:t>pojęcie odnawialnych </a:t>
            </a:r>
            <a:r>
              <a:rPr lang="pl-PL" sz="1700" dirty="0">
                <a:latin typeface="Century Schoolbook" pitchFamily="18" charset="0"/>
              </a:rPr>
              <a:t>źródeł energii</a:t>
            </a:r>
            <a:r>
              <a:rPr lang="pl-PL" sz="1700" dirty="0" smtClean="0">
                <a:latin typeface="Century Schoolbook" pitchFamily="18" charset="0"/>
              </a:rPr>
              <a:t>.</a:t>
            </a:r>
            <a:endParaRPr lang="pl-PL" sz="17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332656"/>
            <a:ext cx="7521575" cy="35798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pl-PL" sz="3200" b="0" u="sng" dirty="0" smtClean="0">
                <a:solidFill>
                  <a:srgbClr val="FF0000"/>
                </a:solidFill>
                <a:latin typeface="Century Schoolbook" pitchFamily="18" charset="0"/>
              </a:rPr>
              <a:t>Odnawialne źródła energii </a:t>
            </a:r>
            <a:r>
              <a:rPr lang="pl-PL" sz="2000" b="0" dirty="0" smtClean="0">
                <a:latin typeface="Century Schoolbook" pitchFamily="18" charset="0"/>
              </a:rPr>
              <a:t>to źródła energii, których używanie nie wiąże się z długotrwałym ich deficytem. Chociaż nie można  definitywnie stwierdzić, że energia odnawialna jest przyjazna dla środowiska, to na pewno nie szkodzi w takim stopniu, jak energia  nieodnawialna.  Po  wielkich  konferencjach  i  wiecach  międzynarodowych, zaczęto znowu pozytywnie patrzyć na tego rodzaju energię.   W państwach powstają coraz to nowsze programy propagujące te alternatywne sposoby</a:t>
            </a:r>
            <a:r>
              <a:rPr lang="pl-PL" sz="1800" b="0" dirty="0" smtClean="0">
                <a:latin typeface="Century Schoolbook" pitchFamily="18" charset="0"/>
              </a:rPr>
              <a:t>.</a:t>
            </a:r>
            <a:r>
              <a:rPr lang="pl-PL" sz="1800" dirty="0" smtClean="0">
                <a:latin typeface="Century Schoolbook" pitchFamily="18" charset="0"/>
              </a:rPr>
              <a:t> </a:t>
            </a:r>
            <a:endParaRPr lang="pl-PL" sz="1800" dirty="0">
              <a:latin typeface="Century Schoolbook" pitchFamily="18" charset="0"/>
            </a:endParaRPr>
          </a:p>
        </p:txBody>
      </p:sp>
      <p:pic>
        <p:nvPicPr>
          <p:cNvPr id="1026" name="Picture 2" descr="C:\Users\szkola\Desktop\zrodla_o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626" y="3356992"/>
            <a:ext cx="5043010" cy="310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6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4294967295"/>
          </p:nvPr>
        </p:nvSpPr>
        <p:spPr>
          <a:xfrm>
            <a:off x="827584" y="476672"/>
            <a:ext cx="7521575" cy="4275137"/>
          </a:xfrm>
        </p:spPr>
        <p:txBody>
          <a:bodyPr/>
          <a:lstStyle/>
          <a:p>
            <a:r>
              <a:rPr lang="pl-PL" sz="3200" dirty="0">
                <a:solidFill>
                  <a:srgbClr val="00B050"/>
                </a:solidFill>
              </a:rPr>
              <a:t>Kolektor słoneczny</a:t>
            </a:r>
            <a:r>
              <a:rPr lang="pl-PL" b="0" dirty="0"/>
              <a:t> – </a:t>
            </a:r>
            <a:r>
              <a:rPr lang="pl-PL" sz="1800" b="0" dirty="0"/>
              <a:t>urządzenie do konwersji energii promieniowania słonecznego na ciepło. Energia słoneczna docierająca do kolektora zamieniana jest na energię cieplną nośnika ciepła, którym może być ciecz (glikol, woda) lub gaz (np. powietrze).</a:t>
            </a:r>
            <a:endParaRPr lang="pl-PL" sz="1800" b="0" dirty="0"/>
          </a:p>
        </p:txBody>
      </p:sp>
      <p:pic>
        <p:nvPicPr>
          <p:cNvPr id="4098" name="Picture 2" descr="C:\Users\szkola\Desktop\kolektor-_m_j._6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251" y="2060848"/>
            <a:ext cx="616849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9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AUDYT Energetyczny (hala sportowa w grodzisku wielkopolskim)</a:t>
            </a:r>
            <a:endParaRPr lang="pl-PL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35798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pl-PL" sz="1800" dirty="0" smtClean="0"/>
              <a:t>Dane:</a:t>
            </a:r>
            <a:br>
              <a:rPr lang="pl-PL" sz="1800" dirty="0" smtClean="0"/>
            </a:br>
            <a:r>
              <a:rPr lang="pl-PL" sz="1800" dirty="0" smtClean="0"/>
              <a:t>a) zużycie prądu – 81122kWh/rok</a:t>
            </a:r>
            <a:br>
              <a:rPr lang="pl-PL" sz="1800" dirty="0" smtClean="0"/>
            </a:br>
            <a:r>
              <a:rPr lang="pl-PL" sz="1800" dirty="0" smtClean="0"/>
              <a:t>b) zużycie gazu – 628207kWh/rok</a:t>
            </a:r>
            <a:br>
              <a:rPr lang="pl-PL" sz="1800" dirty="0" smtClean="0"/>
            </a:br>
            <a:endParaRPr lang="pl-PL" sz="1800" dirty="0" smtClean="0"/>
          </a:p>
          <a:p>
            <a:pPr>
              <a:buFont typeface="+mj-lt"/>
              <a:buAutoNum type="arabicPeriod"/>
            </a:pPr>
            <a:r>
              <a:rPr lang="pl-PL" sz="1800" dirty="0" smtClean="0"/>
              <a:t>Obliczamy miesięczne zużycie prądu:</a:t>
            </a:r>
            <a:br>
              <a:rPr lang="pl-PL" sz="1800" dirty="0" smtClean="0"/>
            </a:br>
            <a:r>
              <a:rPr lang="pl-PL" sz="1800" dirty="0" smtClean="0"/>
              <a:t>81122kWh : 12 = 6760,2kWh</a:t>
            </a:r>
            <a:br>
              <a:rPr lang="pl-PL" sz="1800" dirty="0" smtClean="0"/>
            </a:br>
            <a:r>
              <a:rPr lang="pl-PL" sz="1800" dirty="0" err="1" smtClean="0"/>
              <a:t>6760,2kWh</a:t>
            </a:r>
            <a:r>
              <a:rPr lang="pl-PL" sz="1800" dirty="0" smtClean="0"/>
              <a:t> = 6760200Wh = 1077,8W</a:t>
            </a:r>
            <a:br>
              <a:rPr lang="pl-PL" sz="1800" dirty="0" smtClean="0"/>
            </a:br>
            <a:endParaRPr lang="pl-PL" sz="1800" dirty="0" smtClean="0"/>
          </a:p>
          <a:p>
            <a:pPr>
              <a:buFont typeface="+mj-lt"/>
              <a:buAutoNum type="arabicPeriod"/>
            </a:pPr>
            <a:r>
              <a:rPr lang="pl-PL" sz="1800" dirty="0"/>
              <a:t>Obliczamy miesięczne </a:t>
            </a:r>
            <a:r>
              <a:rPr lang="pl-PL" sz="1800" dirty="0" smtClean="0"/>
              <a:t>zużycie gazu:</a:t>
            </a:r>
            <a:br>
              <a:rPr lang="pl-PL" sz="1800" dirty="0" smtClean="0"/>
            </a:br>
            <a:r>
              <a:rPr lang="pl-PL" sz="1800" dirty="0" smtClean="0"/>
              <a:t>63455,24</a:t>
            </a:r>
            <a:r>
              <a:rPr lang="pl-PL" sz="1800" b="0" dirty="0"/>
              <a:t> </a:t>
            </a:r>
            <a:r>
              <a:rPr lang="pl-PL" sz="1800" dirty="0" smtClean="0"/>
              <a:t>m</a:t>
            </a:r>
            <a:r>
              <a:rPr lang="pl-PL" sz="1800" baseline="30000" dirty="0" smtClean="0"/>
              <a:t>3 =</a:t>
            </a:r>
            <a:r>
              <a:rPr lang="pl-PL" sz="1800" dirty="0" smtClean="0"/>
              <a:t> 628206,88kWh</a:t>
            </a:r>
            <a:br>
              <a:rPr lang="pl-PL" sz="1800" dirty="0" smtClean="0"/>
            </a:br>
            <a:r>
              <a:rPr lang="pl-PL" sz="1800" dirty="0" err="1" smtClean="0"/>
              <a:t>628206,88kWh</a:t>
            </a:r>
            <a:r>
              <a:rPr lang="pl-PL" sz="1800" dirty="0" smtClean="0"/>
              <a:t> : 12 = 52350,57kWh</a:t>
            </a:r>
            <a:br>
              <a:rPr lang="pl-PL" sz="1800" dirty="0" smtClean="0"/>
            </a:br>
            <a:r>
              <a:rPr lang="pl-PL" sz="1800" dirty="0" err="1" smtClean="0"/>
              <a:t>52350,57kWh</a:t>
            </a:r>
            <a:r>
              <a:rPr lang="pl-PL" sz="1800" dirty="0" smtClean="0"/>
              <a:t> = 52350570Wh = 14541,83W</a:t>
            </a:r>
          </a:p>
        </p:txBody>
      </p:sp>
    </p:spTree>
    <p:extLst>
      <p:ext uri="{BB962C8B-B14F-4D97-AF65-F5344CB8AC3E}">
        <p14:creationId xmlns:p14="http://schemas.microsoft.com/office/powerpoint/2010/main" val="8148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899592" y="908720"/>
            <a:ext cx="7632848" cy="386784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 smtClean="0"/>
              <a:t>Nasłonecznienie w naszym regionie wynosi 1100kWH/m2.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Każdy panel słoneczny jest w stanie wyprodukować 1000W energii w pełnym słońcu i 300W  w dni pochmurne.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Średnia produkcja wynosi ok. 525kWh/m2.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000" b="1" dirty="0" smtClean="0"/>
              <a:t>  W Grodzisku Wielkopolskim mamy 1600 h słońca/rok , z czego     80%  przypada na okres kwiecień – wrzesień, a 20% na pozostałe miesiące.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Powierzchnia kolektora słonecznego wynosi 2m²,                                a jego sprawność oscyluje w granicach 76%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183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/>
          <a:lstStyle/>
          <a:p>
            <a:r>
              <a:rPr lang="pl-PL" dirty="0" smtClean="0"/>
              <a:t>SCHEMAT NASŁONECZNIENIA W Polsce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632" y="980728"/>
            <a:ext cx="5040560" cy="51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9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7030A0"/>
                </a:solidFill>
              </a:rPr>
              <a:t>Alternatywa dla konwencjonalnej energii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/>
              <a:t>Jeden kolektor wytwarza średnio 525kWh/m²/rok</a:t>
            </a:r>
          </a:p>
          <a:p>
            <a:r>
              <a:rPr lang="pl-PL" sz="2000" dirty="0" smtClean="0"/>
              <a:t>Miesięczna produkcja stanowi: 525kWh : 12 = 12,15W</a:t>
            </a:r>
          </a:p>
          <a:p>
            <a:r>
              <a:rPr lang="pl-PL" sz="2000" dirty="0" smtClean="0"/>
              <a:t>Kolektor (2</a:t>
            </a:r>
            <a:r>
              <a:rPr lang="pl-PL" sz="2000" dirty="0"/>
              <a:t> </a:t>
            </a:r>
            <a:r>
              <a:rPr lang="pl-PL" sz="2000" dirty="0" smtClean="0"/>
              <a:t>m²) = 2*12,15= 24,4W/miesięcznie</a:t>
            </a:r>
          </a:p>
          <a:p>
            <a:r>
              <a:rPr lang="pl-PL" sz="2000" dirty="0" smtClean="0"/>
              <a:t>Zapotrzebowanie hali to 1077.8W</a:t>
            </a:r>
          </a:p>
          <a:p>
            <a:r>
              <a:rPr lang="pl-PL" sz="2000" dirty="0" smtClean="0"/>
              <a:t>Wynika z tego:</a:t>
            </a:r>
            <a:endParaRPr lang="pl-PL" sz="2000" dirty="0"/>
          </a:p>
          <a:p>
            <a:r>
              <a:rPr lang="pl-PL" sz="2000" dirty="0" smtClean="0"/>
              <a:t>1077.8W : 12,15W = ok. 45</a:t>
            </a:r>
          </a:p>
          <a:p>
            <a:r>
              <a:rPr lang="pl-PL" sz="2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pl-PL" sz="2000" dirty="0" smtClean="0">
                <a:solidFill>
                  <a:schemeClr val="accent4"/>
                </a:solidFill>
              </a:rPr>
              <a:t>    </a:t>
            </a:r>
            <a:r>
              <a:rPr lang="pl-PL" sz="2400" dirty="0" smtClean="0">
                <a:solidFill>
                  <a:schemeClr val="accent4"/>
                </a:solidFill>
              </a:rPr>
              <a:t>Należy zamontować 45 kolektorów słonecznych, żeby zrównoważyć zapotrzebowanie na energię elektryczną.</a:t>
            </a:r>
            <a:endParaRPr lang="pl-PL" sz="2400" dirty="0">
              <a:solidFill>
                <a:schemeClr val="accent4"/>
              </a:solidFill>
            </a:endParaRPr>
          </a:p>
          <a:p>
            <a:endParaRPr lang="pl-PL" dirty="0">
              <a:solidFill>
                <a:schemeClr val="accent4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30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Zanieczyszczenia powstające przy produkcji energii elektrycznej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484784"/>
            <a:ext cx="7520940" cy="35798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2000" dirty="0" smtClean="0">
                <a:sym typeface="Wingdings" pitchFamily="2" charset="2"/>
              </a:rPr>
              <a:t>Związki zanieczyszczające powietrze wytwarzane są podczas spalania paliw kopalnych, takich jak węgiel i gaz ziemny, w celu wytworzenia energii  elektrycznej. Należą one do kategorii tzw. „gazów cieplarnianych”: </a:t>
            </a:r>
            <a:r>
              <a:rPr lang="pl-PL" sz="2000" dirty="0"/>
              <a:t>CO₂ </a:t>
            </a:r>
            <a:r>
              <a:rPr lang="pl-PL" sz="2000" dirty="0" smtClean="0"/>
              <a:t>, CH</a:t>
            </a:r>
            <a:r>
              <a:rPr lang="pl-PL" sz="2000" baseline="-25000" dirty="0" smtClean="0"/>
              <a:t>4</a:t>
            </a:r>
            <a:r>
              <a:rPr lang="pl-PL" sz="2000" dirty="0" smtClean="0"/>
              <a:t>, N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O,</a:t>
            </a:r>
            <a:r>
              <a:rPr lang="pl-PL" sz="2000" dirty="0"/>
              <a:t> SF</a:t>
            </a:r>
            <a:r>
              <a:rPr lang="pl-PL" sz="2000" baseline="-25000" dirty="0"/>
              <a:t>6</a:t>
            </a:r>
            <a:endParaRPr lang="pl-PL" sz="2000" dirty="0" smtClean="0"/>
          </a:p>
          <a:p>
            <a:pPr marL="0" indent="0"/>
            <a:endParaRPr lang="pl-PL" sz="2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/>
              <a:t>Ilość zanieczyszczeń generowanych przez halę sportową to:</a:t>
            </a:r>
            <a:br>
              <a:rPr lang="pl-PL" sz="2000" dirty="0"/>
            </a:br>
            <a:r>
              <a:rPr lang="pl-PL" sz="2000" dirty="0"/>
              <a:t>a) 5,66 ton CO₂ - prąd</a:t>
            </a:r>
          </a:p>
          <a:p>
            <a:r>
              <a:rPr lang="pl-PL" sz="2000" dirty="0"/>
              <a:t>     b) 12,24 ton CO₂ - gaz</a:t>
            </a:r>
          </a:p>
          <a:p>
            <a:pPr>
              <a:buFont typeface="Arial" pitchFamily="34" charset="0"/>
              <a:buChar char="•"/>
            </a:pPr>
            <a:endParaRPr lang="pl-PL" sz="2000" dirty="0">
              <a:sym typeface="Wingdings" pitchFamily="2" charset="2"/>
            </a:endParaRPr>
          </a:p>
          <a:p>
            <a:endParaRPr lang="pl-PL" sz="2000" dirty="0" smtClean="0">
              <a:sym typeface="Wingdings" pitchFamily="2" charset="2"/>
            </a:endParaRP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594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111</TotalTime>
  <Words>426</Words>
  <Application>Microsoft Office PowerPoint</Application>
  <PresentationFormat>Pokaz na ekranie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Kąty</vt:lpstr>
      <vt:lpstr>Odnawialne źródła energii  </vt:lpstr>
      <vt:lpstr>Słowem wprowadzenia…</vt:lpstr>
      <vt:lpstr>Prezentacja programu PowerPoint</vt:lpstr>
      <vt:lpstr>Prezentacja programu PowerPoint</vt:lpstr>
      <vt:lpstr>AUDYT Energetyczny (hala sportowa w grodzisku wielkopolskim)</vt:lpstr>
      <vt:lpstr>Prezentacja programu PowerPoint</vt:lpstr>
      <vt:lpstr>SCHEMAT NASŁONECZNIENIA W Polsce</vt:lpstr>
      <vt:lpstr>Alternatywa dla konwencjonalnej energii</vt:lpstr>
      <vt:lpstr>Zanieczyszczenia powstające przy produkcji energii elektrycznej</vt:lpstr>
      <vt:lpstr>Prezentację wykonali: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Odnawialne źródła energii</dc:title>
  <dc:creator>szkola</dc:creator>
  <cp:lastModifiedBy>szkola</cp:lastModifiedBy>
  <cp:revision>11</cp:revision>
  <dcterms:created xsi:type="dcterms:W3CDTF">2013-01-23T08:22:52Z</dcterms:created>
  <dcterms:modified xsi:type="dcterms:W3CDTF">2013-01-23T10:14:15Z</dcterms:modified>
</cp:coreProperties>
</file>