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0" r:id="rId4"/>
    <p:sldId id="261" r:id="rId5"/>
    <p:sldId id="263" r:id="rId6"/>
    <p:sldId id="264" r:id="rId7"/>
    <p:sldId id="266" r:id="rId8"/>
    <p:sldId id="267" r:id="rId9"/>
    <p:sldId id="265" r:id="rId10"/>
    <p:sldId id="269" r:id="rId11"/>
    <p:sldId id="268" r:id="rId12"/>
    <p:sldId id="271" r:id="rId13"/>
    <p:sldId id="270" r:id="rId14"/>
    <p:sldId id="273" r:id="rId15"/>
    <p:sldId id="274" r:id="rId16"/>
    <p:sldId id="272" r:id="rId17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anklin Gothic Medium" pitchFamily="34" charset="0"/>
        <a:ea typeface="+mn-ea"/>
        <a:cs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anklin Gothic Medium" pitchFamily="34" charset="0"/>
        <a:ea typeface="+mn-ea"/>
        <a:cs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anklin Gothic Medium" pitchFamily="34" charset="0"/>
        <a:ea typeface="+mn-ea"/>
        <a:cs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anklin Gothic Medium" pitchFamily="34" charset="0"/>
        <a:ea typeface="+mn-ea"/>
        <a:cs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anklin Gothic Medium" pitchFamily="34" charset="0"/>
        <a:ea typeface="+mn-ea"/>
        <a:cs typeface="Times New Roman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Franklin Gothic Medium" pitchFamily="34" charset="0"/>
        <a:ea typeface="+mn-ea"/>
        <a:cs typeface="Times New Roman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Franklin Gothic Medium" pitchFamily="34" charset="0"/>
        <a:ea typeface="+mn-ea"/>
        <a:cs typeface="Times New Roman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Franklin Gothic Medium" pitchFamily="34" charset="0"/>
        <a:ea typeface="+mn-ea"/>
        <a:cs typeface="Times New Roman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Franklin Gothic Medium" pitchFamily="34" charset="0"/>
        <a:ea typeface="+mn-ea"/>
        <a:cs typeface="Times New Roman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51" d="100"/>
          <a:sy n="51" d="100"/>
        </p:scale>
        <p:origin x="-3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pl-PL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endParaRPr lang="pl-PL"/>
          </a:p>
        </p:txBody>
      </p:sp>
      <p:sp>
        <p:nvSpPr>
          <p:cNvPr id="1229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pl-PL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E2BD19A0-7FD7-4007-AA5F-239CB6AFE260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8BE1E3-0280-4844-966B-18EA9F749297}" type="slidenum">
              <a:rPr lang="pl-PL"/>
              <a:pPr/>
              <a:t>7</a:t>
            </a:fld>
            <a:endParaRPr lang="pl-PL"/>
          </a:p>
        </p:txBody>
      </p:sp>
      <p:sp>
        <p:nvSpPr>
          <p:cNvPr id="15362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Symbol zastępczy notatek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pl-PL"/>
          </a:p>
        </p:txBody>
      </p:sp>
      <p:sp>
        <p:nvSpPr>
          <p:cNvPr id="15364" name="Symbol zastępczy numeru slajd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7CE8373-2E12-4832-9B7A-5BF74B0B9D02}" type="slidenum">
              <a:rPr lang="pl-PL" sz="1200">
                <a:latin typeface="Calibri" pitchFamily="34" charset="0"/>
                <a:cs typeface="Arial" charset="0"/>
              </a:rPr>
              <a:pPr algn="r"/>
              <a:t>7</a:t>
            </a:fld>
            <a:endParaRPr lang="pl-PL" sz="12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D777C3-3C3C-40B3-9601-7C6CC949EF03}" type="slidenum">
              <a:rPr lang="pl-PL"/>
              <a:pPr/>
              <a:t>16</a:t>
            </a:fld>
            <a:endParaRPr lang="pl-PL"/>
          </a:p>
        </p:txBody>
      </p:sp>
      <p:sp>
        <p:nvSpPr>
          <p:cNvPr id="28674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Symbol zastępczy notatek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pl-PL"/>
          </a:p>
        </p:txBody>
      </p:sp>
      <p:sp>
        <p:nvSpPr>
          <p:cNvPr id="28676" name="Symbol zastępczy numeru slajd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145606B-0D99-4F10-8E3D-9D46C9C13BE8}" type="slidenum">
              <a:rPr lang="pl-PL" sz="1200">
                <a:latin typeface="Calibri" pitchFamily="34" charset="0"/>
                <a:cs typeface="Arial" charset="0"/>
              </a:rPr>
              <a:pPr algn="r"/>
              <a:t>16</a:t>
            </a:fld>
            <a:endParaRPr lang="pl-PL" sz="12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ADE9BA-2861-4847-B6DA-A01786AF9EE0}" type="slidenum">
              <a:rPr lang="pl-PL"/>
              <a:pPr/>
              <a:t>8</a:t>
            </a:fld>
            <a:endParaRPr lang="pl-PL"/>
          </a:p>
        </p:txBody>
      </p:sp>
      <p:sp>
        <p:nvSpPr>
          <p:cNvPr id="17410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Symbol zastępczy notatek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pl-PL"/>
          </a:p>
        </p:txBody>
      </p:sp>
      <p:sp>
        <p:nvSpPr>
          <p:cNvPr id="17412" name="Symbol zastępczy numeru slajd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A5E1D6B-4F82-4626-A288-02401D2E30EB}" type="slidenum">
              <a:rPr lang="pl-PL" sz="1200">
                <a:latin typeface="Calibri" pitchFamily="34" charset="0"/>
                <a:cs typeface="Arial" charset="0"/>
              </a:rPr>
              <a:pPr algn="r"/>
              <a:t>8</a:t>
            </a:fld>
            <a:endParaRPr lang="pl-PL" sz="12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E2CFD8-A659-435D-A5C7-D361F07C752C}" type="slidenum">
              <a:rPr lang="pl-PL"/>
              <a:pPr/>
              <a:t>9</a:t>
            </a:fld>
            <a:endParaRPr lang="pl-PL"/>
          </a:p>
        </p:txBody>
      </p:sp>
      <p:sp>
        <p:nvSpPr>
          <p:cNvPr id="13314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Symbol zastępczy notatek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pl-PL"/>
          </a:p>
        </p:txBody>
      </p:sp>
      <p:sp>
        <p:nvSpPr>
          <p:cNvPr id="13316" name="Symbol zastępczy numeru slajd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48747E7-1F3E-4102-A908-236D4736C8EF}" type="slidenum">
              <a:rPr lang="pl-PL" sz="1200">
                <a:latin typeface="Calibri" pitchFamily="34" charset="0"/>
                <a:cs typeface="Arial" charset="0"/>
              </a:rPr>
              <a:pPr algn="r"/>
              <a:t>9</a:t>
            </a:fld>
            <a:endParaRPr lang="pl-PL" sz="12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B260B7-ABCC-4ADD-84EC-F5D5C818790A}" type="slidenum">
              <a:rPr lang="pl-PL"/>
              <a:pPr/>
              <a:t>10</a:t>
            </a:fld>
            <a:endParaRPr lang="pl-PL"/>
          </a:p>
        </p:txBody>
      </p:sp>
      <p:sp>
        <p:nvSpPr>
          <p:cNvPr id="21506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Symbol zastępczy notatek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pl-PL"/>
          </a:p>
        </p:txBody>
      </p:sp>
      <p:sp>
        <p:nvSpPr>
          <p:cNvPr id="21508" name="Symbol zastępczy numeru slajd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62E47F5-D6F3-4A01-9FFB-A02F8032BFEE}" type="slidenum">
              <a:rPr lang="pl-PL" sz="1200">
                <a:latin typeface="Calibri" pitchFamily="34" charset="0"/>
                <a:cs typeface="Arial" charset="0"/>
              </a:rPr>
              <a:pPr algn="r"/>
              <a:t>10</a:t>
            </a:fld>
            <a:endParaRPr lang="pl-PL" sz="12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F06412-7926-4C5C-8548-13ADB4B71258}" type="slidenum">
              <a:rPr lang="pl-PL"/>
              <a:pPr/>
              <a:t>11</a:t>
            </a:fld>
            <a:endParaRPr lang="pl-PL"/>
          </a:p>
        </p:txBody>
      </p:sp>
      <p:sp>
        <p:nvSpPr>
          <p:cNvPr id="19458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pl-PL"/>
          </a:p>
        </p:txBody>
      </p:sp>
      <p:sp>
        <p:nvSpPr>
          <p:cNvPr id="19460" name="Symbol zastępczy numeru slajd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A2B4899-31DB-4594-A99F-1D494368C2E8}" type="slidenum">
              <a:rPr lang="pl-PL" sz="1200">
                <a:latin typeface="Calibri" pitchFamily="34" charset="0"/>
                <a:cs typeface="Arial" charset="0"/>
              </a:rPr>
              <a:pPr algn="r"/>
              <a:t>11</a:t>
            </a:fld>
            <a:endParaRPr lang="pl-PL" sz="12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D61D7-A5FB-44DC-9553-D890AC94E7EB}" type="slidenum">
              <a:rPr lang="pl-PL"/>
              <a:pPr/>
              <a:t>12</a:t>
            </a:fld>
            <a:endParaRPr lang="pl-PL"/>
          </a:p>
        </p:txBody>
      </p:sp>
      <p:sp>
        <p:nvSpPr>
          <p:cNvPr id="26626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Symbol zastępczy notatek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pl-PL"/>
          </a:p>
        </p:txBody>
      </p:sp>
      <p:sp>
        <p:nvSpPr>
          <p:cNvPr id="26628" name="Symbol zastępczy numeru slajd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57AE9CF-B001-411F-B5AA-ABB63D143524}" type="slidenum">
              <a:rPr lang="pl-PL" sz="1200">
                <a:latin typeface="Calibri" pitchFamily="34" charset="0"/>
                <a:cs typeface="Arial" charset="0"/>
              </a:rPr>
              <a:pPr algn="r"/>
              <a:t>12</a:t>
            </a:fld>
            <a:endParaRPr lang="pl-PL" sz="12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E8F9E3-F905-43ED-A8BD-946F10EB8E36}" type="slidenum">
              <a:rPr lang="pl-PL"/>
              <a:pPr/>
              <a:t>13</a:t>
            </a:fld>
            <a:endParaRPr lang="pl-PL"/>
          </a:p>
        </p:txBody>
      </p:sp>
      <p:sp>
        <p:nvSpPr>
          <p:cNvPr id="23554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Symbol zastępczy notatek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pl-PL"/>
          </a:p>
        </p:txBody>
      </p:sp>
      <p:sp>
        <p:nvSpPr>
          <p:cNvPr id="23556" name="Symbol zastępczy numeru slajd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0A629BD-FDDA-429F-8471-F586845B3A7E}" type="slidenum">
              <a:rPr lang="pl-PL" sz="1200">
                <a:latin typeface="Calibri" pitchFamily="34" charset="0"/>
                <a:cs typeface="Arial" charset="0"/>
              </a:rPr>
              <a:pPr algn="r"/>
              <a:t>13</a:t>
            </a:fld>
            <a:endParaRPr lang="pl-PL" sz="12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225399-B53F-4E5C-9883-97D92C466726}" type="slidenum">
              <a:rPr lang="pl-PL"/>
              <a:pPr/>
              <a:t>14</a:t>
            </a:fld>
            <a:endParaRPr lang="pl-PL"/>
          </a:p>
        </p:txBody>
      </p:sp>
      <p:sp>
        <p:nvSpPr>
          <p:cNvPr id="30722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Symbol zastępczy notatek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pl-PL"/>
          </a:p>
        </p:txBody>
      </p:sp>
      <p:sp>
        <p:nvSpPr>
          <p:cNvPr id="30724" name="Symbol zastępczy numeru slajd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667A53F-2A5E-4CF9-B321-37E7502B6AFF}" type="slidenum">
              <a:rPr lang="pl-PL" sz="1200">
                <a:latin typeface="Calibri" pitchFamily="34" charset="0"/>
                <a:cs typeface="Arial" charset="0"/>
              </a:rPr>
              <a:pPr algn="r"/>
              <a:t>14</a:t>
            </a:fld>
            <a:endParaRPr lang="pl-PL" sz="12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59827A-47F2-4C4D-85CF-A016DBE7FE13}" type="slidenum">
              <a:rPr lang="pl-PL"/>
              <a:pPr/>
              <a:t>15</a:t>
            </a:fld>
            <a:endParaRPr lang="pl-PL"/>
          </a:p>
        </p:txBody>
      </p:sp>
      <p:sp>
        <p:nvSpPr>
          <p:cNvPr id="32770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Symbol zastępczy notatek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pl-PL"/>
          </a:p>
        </p:txBody>
      </p:sp>
      <p:sp>
        <p:nvSpPr>
          <p:cNvPr id="32772" name="Symbol zastępczy numeru slajd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84F24B5-5018-48AE-AE7B-505F632087E7}" type="slidenum">
              <a:rPr lang="pl-PL" sz="1200">
                <a:latin typeface="Calibri" pitchFamily="34" charset="0"/>
                <a:cs typeface="Arial" charset="0"/>
              </a:rPr>
              <a:pPr algn="r"/>
              <a:t>15</a:t>
            </a:fld>
            <a:endParaRPr lang="pl-PL" sz="12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058FD-0D9F-444E-B37C-16CE06D4CD1C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48D55-27E5-4111-A812-D9ED81672A9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42BAE-49CC-485A-B277-0E38DAC11ADB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78B67-4425-4444-AA28-E45F3F608F29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9F229-C46D-46DB-85CA-70A2217A35C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1737F-3FF5-46B0-9340-B0EB7CA4AE4F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70A3B-927B-4ED4-B298-4E4DAE94F6C6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09503-F32E-46BF-AB2E-6B587A4B51CA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A44A6-222C-44C9-8AED-DC5DB0071836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3B529-286E-4556-9924-56F747D532B2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9ECD1-AE6E-4550-8631-CF29A44F307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824C538-31CC-457A-846D-12DF40E88824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1" descr="C:\Users\Sli\Desktop\Pulpit\kopia\Fotki\Szkoła\rozne\skanuj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3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Tytuł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7875" y="212725"/>
            <a:ext cx="51943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5486400" y="5122863"/>
            <a:ext cx="3657600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pl-PL">
                <a:solidFill>
                  <a:schemeClr val="tx2"/>
                </a:solidFill>
                <a:latin typeface="Times New Roman" charset="0"/>
              </a:rPr>
              <a:t>ul. Cieszkowskiego 17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pl-PL">
                <a:solidFill>
                  <a:schemeClr val="tx2"/>
                </a:solidFill>
                <a:latin typeface="Times New Roman" charset="0"/>
              </a:rPr>
              <a:t>62-200 Gniezno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pl-PL">
                <a:solidFill>
                  <a:schemeClr val="tx2"/>
                </a:solidFill>
                <a:latin typeface="Times New Roman" charset="0"/>
              </a:rPr>
              <a:t>61 426-56-37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pl-PL">
                <a:solidFill>
                  <a:schemeClr val="tx2"/>
                </a:solidFill>
                <a:latin typeface="Times New Roman" charset="0"/>
              </a:rPr>
              <a:t>www.zsp2.gniezno.pl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pl-PL">
                <a:solidFill>
                  <a:schemeClr val="tx2"/>
                </a:solidFill>
                <a:latin typeface="Times New Roman" charset="0"/>
              </a:rPr>
              <a:t>sekretariat@zsp2.gniezno.pl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ZSP2\OZE\Foty_wybrane\IMG_37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34000" cy="4000500"/>
          </a:xfrm>
          <a:prstGeom prst="rect">
            <a:avLst/>
          </a:prstGeom>
          <a:noFill/>
        </p:spPr>
      </p:pic>
      <p:pic>
        <p:nvPicPr>
          <p:cNvPr id="20484" name="Picture 4" descr="C:\ZSP2\OZE\Foty_14_01\IMG_37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800350"/>
            <a:ext cx="5410200" cy="405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ZSP2\OZE\Foty_wybrane\IMAG02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971800"/>
            <a:ext cx="5181600" cy="3886200"/>
          </a:xfrm>
          <a:prstGeom prst="rect">
            <a:avLst/>
          </a:prstGeom>
          <a:noFill/>
        </p:spPr>
      </p:pic>
      <p:pic>
        <p:nvPicPr>
          <p:cNvPr id="18439" name="Picture 7" descr="C:\ZSP2\OZE\Foty_14_01\IMG_36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/>
          </p:cNvSpPr>
          <p:nvPr/>
        </p:nvSpPr>
        <p:spPr bwMode="auto">
          <a:xfrm>
            <a:off x="0" y="6858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pl-PL" sz="2000">
                <a:latin typeface="Times New Roman" charset="0"/>
              </a:rPr>
              <a:t>Na zajęciach uczniowie budowali modele samochodów. Modele wykorzystują ogniwa paliwowe do wytworzenia wodoru w procesie elektrolizy. Ogniwo paliwowe pracuje jako ogniwo odwracalne wytwarzając prąd  elektryczny, wykorzystywany do zasilania silnika elektrycznego będącego jednostką napędową samochodu.</a:t>
            </a:r>
            <a:r>
              <a:rPr lang="pl-PL" sz="2000"/>
              <a:t> </a:t>
            </a:r>
          </a:p>
        </p:txBody>
      </p:sp>
      <p:pic>
        <p:nvPicPr>
          <p:cNvPr id="25603" name="Picture 3" descr="C:\ZSP2\OZE\Foty_14_01\Samochody\IMG_37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971800"/>
            <a:ext cx="4267200" cy="3200400"/>
          </a:xfrm>
          <a:prstGeom prst="rect">
            <a:avLst/>
          </a:prstGeom>
          <a:noFill/>
        </p:spPr>
      </p:pic>
      <p:pic>
        <p:nvPicPr>
          <p:cNvPr id="25604" name="Picture 4" descr="C:\ZSP2\OZE\Foty_14_01\Samochody\IMG_37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97180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5" name="Picture 7" descr="C:\ZSP2\OZE\Foty_14_01\Samochody\IMG_37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pl-PL" sz="2000">
                <a:latin typeface="Times New Roman" charset="0"/>
              </a:rPr>
              <a:t>W ramach projektu grupa 12 uczniów odbyła dwutygodniową praktykę. Uczniowie mogli zapoznać się z budową i montażem urządzeń wykorzystywanych do produkcji</a:t>
            </a:r>
            <a:br>
              <a:rPr lang="pl-PL" sz="2000">
                <a:latin typeface="Times New Roman" charset="0"/>
              </a:rPr>
            </a:br>
            <a:r>
              <a:rPr lang="pl-PL" sz="2000">
                <a:latin typeface="Times New Roman" charset="0"/>
              </a:rPr>
              <a:t>i przesyłu energii cieplnej.</a:t>
            </a:r>
          </a:p>
        </p:txBody>
      </p:sp>
      <p:pic>
        <p:nvPicPr>
          <p:cNvPr id="29715" name="Picture 19" descr="C:\ZSP2\OZE\Foty_14_01\Praktyki\IMG_37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143000"/>
            <a:ext cx="4267200" cy="3200400"/>
          </a:xfrm>
          <a:prstGeom prst="rect">
            <a:avLst/>
          </a:prstGeom>
          <a:noFill/>
        </p:spPr>
      </p:pic>
      <p:pic>
        <p:nvPicPr>
          <p:cNvPr id="29716" name="Picture 20" descr="C:\ZSP2\OZE\Foty_14_01\Praktyki\IMG_37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143000"/>
            <a:ext cx="4191000" cy="3143250"/>
          </a:xfrm>
          <a:prstGeom prst="rect">
            <a:avLst/>
          </a:prstGeom>
          <a:noFill/>
        </p:spPr>
      </p:pic>
      <p:pic>
        <p:nvPicPr>
          <p:cNvPr id="29714" name="Picture 18" descr="C:\ZSP2\OZE\Foty_14_01\Praktyki\IMG_37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038600"/>
            <a:ext cx="3429000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/>
          </p:cNvSpPr>
          <p:nvPr/>
        </p:nvSpPr>
        <p:spPr bwMode="auto">
          <a:xfrm>
            <a:off x="0" y="5334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pl-PL" sz="2000">
                <a:latin typeface="Times New Roman" charset="0"/>
              </a:rPr>
              <a:t>Mieli też okazję sprawdzić przy użyciu kamery termowizyjnej gdzie występują</a:t>
            </a:r>
            <a:br>
              <a:rPr lang="pl-PL" sz="2000">
                <a:latin typeface="Times New Roman" charset="0"/>
              </a:rPr>
            </a:br>
            <a:r>
              <a:rPr lang="pl-PL" sz="2000">
                <a:latin typeface="Times New Roman" charset="0"/>
              </a:rPr>
              <a:t>w budynku szkoły największe straty ciepła.</a:t>
            </a:r>
          </a:p>
        </p:txBody>
      </p:sp>
      <p:grpSp>
        <p:nvGrpSpPr>
          <p:cNvPr id="31747" name="Group 3"/>
          <p:cNvGrpSpPr>
            <a:grpSpLocks/>
          </p:cNvGrpSpPr>
          <p:nvPr/>
        </p:nvGrpSpPr>
        <p:grpSpPr bwMode="auto">
          <a:xfrm>
            <a:off x="381000" y="1528763"/>
            <a:ext cx="8280400" cy="5329237"/>
            <a:chOff x="113" y="799"/>
            <a:chExt cx="5216" cy="3357"/>
          </a:xfrm>
        </p:grpSpPr>
        <p:pic>
          <p:nvPicPr>
            <p:cNvPr id="31748" name="Picture 2" descr="D:\Rodzinka\Documents\Zdjęcia\OZE\1. piętro\118\DSC0846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38" y="1162"/>
              <a:ext cx="2721" cy="1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49" name="Picture 4" descr="C:\Users\Rodzinka\Documents\FLIR\Szkoła 2\Sala 118\IR_0245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37" y="3022"/>
              <a:ext cx="1134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0" name="Picture 5" descr="C:\Users\Rodzinka\Documents\FLIR\Szkoła 2\Sala 118\IR_0246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51" y="3022"/>
              <a:ext cx="1134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1" name="Picture 6" descr="C:\Users\Rodzinka\Documents\FLIR\Szkoła 2\Sala 118\IR_0247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3" y="1117"/>
              <a:ext cx="1134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2" name="Picture 8" descr="C:\Users\Rodzinka\Documents\FLIR\Szkoła 2\Sala 118\IR_0249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95" y="799"/>
              <a:ext cx="1134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Łącznik prosty ze strzałką 11"/>
            <p:cNvCxnSpPr/>
            <p:nvPr/>
          </p:nvCxnSpPr>
          <p:spPr>
            <a:xfrm>
              <a:off x="521" y="2069"/>
              <a:ext cx="1089" cy="22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ze strzałką 13"/>
            <p:cNvCxnSpPr/>
            <p:nvPr/>
          </p:nvCxnSpPr>
          <p:spPr>
            <a:xfrm flipV="1">
              <a:off x="2517" y="2296"/>
              <a:ext cx="363" cy="117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ze strzałką 15"/>
            <p:cNvCxnSpPr/>
            <p:nvPr/>
          </p:nvCxnSpPr>
          <p:spPr>
            <a:xfrm flipH="1" flipV="1">
              <a:off x="3198" y="2296"/>
              <a:ext cx="997" cy="117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ze strzałką 17"/>
            <p:cNvCxnSpPr/>
            <p:nvPr/>
          </p:nvCxnSpPr>
          <p:spPr>
            <a:xfrm flipH="1">
              <a:off x="3696" y="1480"/>
              <a:ext cx="1044" cy="72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/>
          </p:cNvSpPr>
          <p:nvPr/>
        </p:nvSpPr>
        <p:spPr bwMode="auto">
          <a:xfrm>
            <a:off x="0" y="182880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pl-PL" sz="5400">
                <a:latin typeface="Times New Roman" charset="0"/>
              </a:rPr>
              <a:t>Dziękujemy za uwagę!</a:t>
            </a:r>
          </a:p>
          <a:p>
            <a:pPr algn="ctr">
              <a:spcBef>
                <a:spcPct val="20000"/>
              </a:spcBef>
            </a:pPr>
            <a:endParaRPr lang="pl-PL" sz="2800">
              <a:latin typeface="Times New Roman" charset="0"/>
            </a:endParaRPr>
          </a:p>
          <a:p>
            <a:pPr algn="ctr">
              <a:spcBef>
                <a:spcPct val="20000"/>
              </a:spcBef>
            </a:pPr>
            <a:r>
              <a:rPr lang="pl-PL" sz="3200">
                <a:latin typeface="Times New Roman" charset="0"/>
              </a:rPr>
              <a:t>Justyna Jóźwiak</a:t>
            </a:r>
          </a:p>
          <a:p>
            <a:pPr algn="ctr">
              <a:spcBef>
                <a:spcPct val="20000"/>
              </a:spcBef>
            </a:pPr>
            <a:endParaRPr lang="pl-PL" sz="2800">
              <a:latin typeface="Times New Roman" charset="0"/>
            </a:endParaRPr>
          </a:p>
          <a:p>
            <a:pPr algn="ctr">
              <a:spcBef>
                <a:spcPct val="20000"/>
              </a:spcBef>
            </a:pPr>
            <a:r>
              <a:rPr lang="pl-PL" sz="3200">
                <a:latin typeface="Times New Roman" charset="0"/>
              </a:rPr>
              <a:t>Jan Dobrzyński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304800" y="457200"/>
            <a:ext cx="8686800" cy="838200"/>
          </a:xfrm>
          <a:noFill/>
          <a:ln/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600" kern="12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ZASADNICZA SZKOŁA ZAWODOWA</a:t>
            </a:r>
            <a:endParaRPr lang="pl-PL" sz="3600" kern="1200" cap="all" dirty="0"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179388" y="1412875"/>
            <a:ext cx="8964612" cy="5256213"/>
          </a:xfrm>
        </p:spPr>
        <p:txBody>
          <a:bodyPr>
            <a:normAutofit/>
          </a:bodyPr>
          <a:lstStyle/>
          <a:p>
            <a:r>
              <a:rPr lang="pl-PL" sz="2400" b="1"/>
              <a:t>kształci w zawodach:</a:t>
            </a:r>
          </a:p>
          <a:p>
            <a:pPr lvl="1"/>
            <a:r>
              <a:rPr lang="pl-PL" sz="2000"/>
              <a:t>elektryk</a:t>
            </a:r>
          </a:p>
          <a:p>
            <a:pPr lvl="1"/>
            <a:r>
              <a:rPr lang="pl-PL" sz="2000"/>
              <a:t>mechanik pojazdów samochodowych</a:t>
            </a:r>
          </a:p>
          <a:p>
            <a:pPr lvl="1"/>
            <a:r>
              <a:rPr lang="pl-PL" sz="2000"/>
              <a:t>elektromechanik pojazdów samochodowych</a:t>
            </a:r>
          </a:p>
          <a:p>
            <a:pPr lvl="1"/>
            <a:r>
              <a:rPr lang="pl-PL" sz="2000"/>
              <a:t>operator obrabiarek skrawających.</a:t>
            </a:r>
            <a:br>
              <a:rPr lang="pl-PL" sz="2000"/>
            </a:br>
            <a:endParaRPr lang="pl-PL" sz="2000"/>
          </a:p>
        </p:txBody>
      </p:sp>
      <p:pic>
        <p:nvPicPr>
          <p:cNvPr id="4102" name="Picture 6" descr="F:\DSC_1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048000"/>
            <a:ext cx="4419600" cy="2959100"/>
          </a:xfrm>
          <a:prstGeom prst="rect">
            <a:avLst/>
          </a:prstGeom>
          <a:noFill/>
        </p:spPr>
      </p:pic>
      <p:pic>
        <p:nvPicPr>
          <p:cNvPr id="4103" name="Picture 7" descr="F:\DSC_1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98900"/>
            <a:ext cx="4419600" cy="295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304800" y="457200"/>
            <a:ext cx="8686800" cy="838200"/>
          </a:xfrm>
          <a:noFill/>
          <a:ln/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600" kern="12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TECHNIKUM</a:t>
            </a:r>
            <a:endParaRPr lang="pl-PL" sz="3600" kern="1200" cap="all" dirty="0"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147" name="Symbol zastępczy zawartości 2"/>
          <p:cNvSpPr>
            <a:spLocks noGrp="1"/>
          </p:cNvSpPr>
          <p:nvPr>
            <p:ph idx="4294967295"/>
          </p:nvPr>
        </p:nvSpPr>
        <p:spPr>
          <a:xfrm>
            <a:off x="179388" y="1554163"/>
            <a:ext cx="8964612" cy="4899025"/>
          </a:xfrm>
        </p:spPr>
        <p:txBody>
          <a:bodyPr/>
          <a:lstStyle/>
          <a:p>
            <a:r>
              <a:rPr lang="pl-PL" sz="2400" b="1"/>
              <a:t>kształci w zawodach:</a:t>
            </a:r>
          </a:p>
          <a:p>
            <a:pPr lvl="1"/>
            <a:r>
              <a:rPr lang="pl-PL" sz="2000"/>
              <a:t>technik elektryk</a:t>
            </a:r>
          </a:p>
          <a:p>
            <a:pPr lvl="1"/>
            <a:r>
              <a:rPr lang="pl-PL" sz="2000"/>
              <a:t>technik elektronik</a:t>
            </a:r>
          </a:p>
          <a:p>
            <a:pPr lvl="1"/>
            <a:r>
              <a:rPr lang="pl-PL" sz="2000"/>
              <a:t>technik mechatronik</a:t>
            </a:r>
          </a:p>
          <a:p>
            <a:pPr lvl="1"/>
            <a:r>
              <a:rPr lang="pl-PL" sz="2000"/>
              <a:t>technik mechanik lotniczy</a:t>
            </a:r>
          </a:p>
          <a:p>
            <a:pPr lvl="1"/>
            <a:r>
              <a:rPr lang="pl-PL" sz="2000" b="1">
                <a:solidFill>
                  <a:srgbClr val="FF0000"/>
                </a:solidFill>
              </a:rPr>
              <a:t>technik pojazdów samochodowych</a:t>
            </a:r>
          </a:p>
          <a:p>
            <a:pPr lvl="1"/>
            <a:r>
              <a:rPr lang="pl-PL" sz="2000" b="1">
                <a:solidFill>
                  <a:srgbClr val="FF0000"/>
                </a:solidFill>
              </a:rPr>
              <a:t>technik urządzeń i systemów energetyki odnawialnej</a:t>
            </a:r>
            <a:br>
              <a:rPr lang="pl-PL" sz="2000" b="1">
                <a:solidFill>
                  <a:srgbClr val="FF0000"/>
                </a:solidFill>
              </a:rPr>
            </a:br>
            <a:endParaRPr lang="pl-PL" sz="2000" b="1">
              <a:solidFill>
                <a:srgbClr val="FF0000"/>
              </a:solidFill>
            </a:endParaRPr>
          </a:p>
        </p:txBody>
      </p:sp>
      <p:pic>
        <p:nvPicPr>
          <p:cNvPr id="6148" name="Picture 4" descr="F:\DSC_1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219200"/>
            <a:ext cx="3581400" cy="2397125"/>
          </a:xfrm>
          <a:prstGeom prst="rect">
            <a:avLst/>
          </a:prstGeom>
          <a:noFill/>
        </p:spPr>
      </p:pic>
      <p:pic>
        <p:nvPicPr>
          <p:cNvPr id="6149" name="Picture 5" descr="F:\DSC_1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267200"/>
            <a:ext cx="3505200" cy="2346325"/>
          </a:xfrm>
          <a:prstGeom prst="rect">
            <a:avLst/>
          </a:prstGeom>
          <a:noFill/>
        </p:spPr>
      </p:pic>
      <p:pic>
        <p:nvPicPr>
          <p:cNvPr id="6150" name="Picture 6" descr="C:\ZSP2\OZE\Foty_14_01\IMG_36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191000"/>
            <a:ext cx="3200400" cy="24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304800" y="457200"/>
            <a:ext cx="8686800" cy="838200"/>
          </a:xfrm>
          <a:noFill/>
          <a:ln/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600" kern="12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Liceum ogólnokształcące</a:t>
            </a:r>
            <a:endParaRPr lang="pl-PL" sz="3600" kern="1200" cap="all" dirty="0"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171" name="Symbol zastępczy zawartości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pl-PL" sz="2000" b="1"/>
              <a:t>o ukierunkowaniu sportowo – obronnym</a:t>
            </a:r>
          </a:p>
        </p:txBody>
      </p:sp>
      <p:pic>
        <p:nvPicPr>
          <p:cNvPr id="7175" name="Picture 7" descr="C:\ZSP2\OZE\Foty_14_01\Liceum\SA4019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114800"/>
            <a:ext cx="3657600" cy="2743200"/>
          </a:xfrm>
          <a:prstGeom prst="rect">
            <a:avLst/>
          </a:prstGeom>
          <a:noFill/>
        </p:spPr>
      </p:pic>
      <p:pic>
        <p:nvPicPr>
          <p:cNvPr id="7176" name="Picture 8" descr="C:\ZSP2\OZE\Foty_14_01\Liceum\SA4016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67000"/>
            <a:ext cx="3143250" cy="4191000"/>
          </a:xfrm>
          <a:prstGeom prst="rect">
            <a:avLst/>
          </a:prstGeom>
          <a:noFill/>
        </p:spPr>
      </p:pic>
      <p:pic>
        <p:nvPicPr>
          <p:cNvPr id="7174" name="Picture 6" descr="C:\ZSP2\OZE\Foty_14_01\Liceum\Kopia z Nowy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295400"/>
            <a:ext cx="3810000" cy="284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457200" y="332656"/>
            <a:ext cx="8229600" cy="1000132"/>
          </a:xfrm>
          <a:noFill/>
          <a:ln/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200" b="1" kern="12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Szkoła nowoczesna</a:t>
            </a:r>
            <a:endParaRPr lang="pl-PL" sz="3200" b="1" kern="1200" cap="all" dirty="0"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468313" y="1196975"/>
            <a:ext cx="8229600" cy="4895850"/>
          </a:xfrm>
        </p:spPr>
        <p:txBody>
          <a:bodyPr>
            <a:normAutofit/>
          </a:bodyPr>
          <a:lstStyle/>
          <a:p>
            <a:r>
              <a:rPr lang="pl-PL" sz="2000"/>
              <a:t>Komputer na każdym stanowisku</a:t>
            </a:r>
          </a:p>
          <a:p>
            <a:r>
              <a:rPr lang="pl-PL" sz="2000"/>
              <a:t>Projektory multimedialne w każdej sali</a:t>
            </a:r>
          </a:p>
          <a:p>
            <a:r>
              <a:rPr lang="pl-PL" sz="2000"/>
              <a:t>Tablice interaktywne</a:t>
            </a:r>
          </a:p>
          <a:p>
            <a:r>
              <a:rPr lang="pl-PL" sz="2000"/>
              <a:t>Pracownie komputerowe</a:t>
            </a:r>
          </a:p>
          <a:p>
            <a:r>
              <a:rPr lang="pl-PL" sz="2000"/>
              <a:t>Multimedialne centrum Informacyjne</a:t>
            </a:r>
          </a:p>
          <a:p>
            <a:r>
              <a:rPr lang="pl-PL" sz="2000"/>
              <a:t>Zinformatyzowana biblioteka</a:t>
            </a:r>
          </a:p>
          <a:p>
            <a:r>
              <a:rPr lang="pl-PL" sz="2000"/>
              <a:t>Dziennik elektroniczny</a:t>
            </a:r>
          </a:p>
          <a:p>
            <a:r>
              <a:rPr lang="pl-PL" sz="2000"/>
              <a:t>Internetowy dzienniczek ucznia</a:t>
            </a:r>
          </a:p>
          <a:p>
            <a:endParaRPr lang="pl-PL" sz="1800"/>
          </a:p>
        </p:txBody>
      </p:sp>
      <p:pic>
        <p:nvPicPr>
          <p:cNvPr id="9221" name="Picture 4" descr="C:\Users\Sli\Desktop\Pulpit\kopia\7105\Powidz\PICT06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1196975"/>
            <a:ext cx="37084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2" descr="D:\Rodzinka\Documents\Zdjęcia\OZE\1. piętro\Sala informatyczna\DSC084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191000"/>
            <a:ext cx="381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C:\ZSP2\OZE\Foty_14_01\dziennik.JPG"/>
          <p:cNvPicPr>
            <a:picLocks noChangeAspect="1" noChangeArrowheads="1"/>
          </p:cNvPicPr>
          <p:nvPr/>
        </p:nvPicPr>
        <p:blipFill>
          <a:blip r:embed="rId4" cstate="print">
            <a:lum bright="-6000" contrast="6000"/>
          </a:blip>
          <a:srcRect/>
          <a:stretch>
            <a:fillRect/>
          </a:stretch>
        </p:blipFill>
        <p:spPr bwMode="auto">
          <a:xfrm>
            <a:off x="4953000" y="4191000"/>
            <a:ext cx="40386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467544" y="476672"/>
            <a:ext cx="8229600" cy="653210"/>
          </a:xfrm>
          <a:noFill/>
          <a:ln/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200" b="1" kern="12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Szkoła bezpieczna</a:t>
            </a:r>
            <a:endParaRPr lang="pl-PL" sz="3200" b="1" kern="1200" cap="all" dirty="0"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609600" y="1524000"/>
            <a:ext cx="8534400" cy="2225675"/>
          </a:xfrm>
        </p:spPr>
        <p:txBody>
          <a:bodyPr>
            <a:normAutofit/>
          </a:bodyPr>
          <a:lstStyle/>
          <a:p>
            <a:r>
              <a:rPr lang="pl-PL" sz="2000"/>
              <a:t>Monitoring wizyjny</a:t>
            </a:r>
          </a:p>
          <a:p>
            <a:r>
              <a:rPr lang="pl-PL" sz="2000"/>
              <a:t>Wszyscy nauczyciele przeszkoleni z zakresu udzielania pierwszej pomocy</a:t>
            </a:r>
          </a:p>
          <a:p>
            <a:r>
              <a:rPr lang="pl-PL" sz="2000"/>
              <a:t>Higienistka szkolna</a:t>
            </a:r>
          </a:p>
          <a:p>
            <a:r>
              <a:rPr lang="pl-PL" sz="2000"/>
              <a:t>Taśmy antypoślizgowe na stopniach</a:t>
            </a:r>
          </a:p>
          <a:p>
            <a:r>
              <a:rPr lang="pl-PL" sz="2000"/>
              <a:t>Fantomy – pomoce dydaktyczne</a:t>
            </a:r>
          </a:p>
          <a:p>
            <a:r>
              <a:rPr lang="pl-PL" sz="2000"/>
              <a:t>Współpraca ze Strażą Pożarną, Policją i Wojskiem</a:t>
            </a:r>
          </a:p>
          <a:p>
            <a:endParaRPr lang="pl-PL" sz="180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191000"/>
            <a:ext cx="3200400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" descr="C:\Users\Sli\Desktop\100NCD60\DSC_02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25" y="2438400"/>
            <a:ext cx="23653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8" descr="C:\Users\Sli\Desktop\Pulpit\kopia\7105\Powidz\PICT08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419600"/>
            <a:ext cx="2681288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3" descr="C:\Users\Sli\Desktop\Pulpit\kopia\Fotki\Szkoła\16.10.08\IMG_06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648200"/>
            <a:ext cx="24955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4" descr="C:\Users\Sli\Desktop\Pulpit\kopia\7105\Powidz\PICT06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43700" y="0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457200" y="332656"/>
            <a:ext cx="8229600" cy="928694"/>
          </a:xfrm>
          <a:noFill/>
          <a:ln/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200" b="1" kern="12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Szkoła przyjazna</a:t>
            </a:r>
            <a:endParaRPr lang="pl-PL" sz="3200" b="1" kern="1200" cap="all" dirty="0"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323850" y="1125538"/>
            <a:ext cx="8820150" cy="4535487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pl-PL" sz="2000"/>
              <a:t>W szkole oprócz programowej nauki, uczniowie mogą wszechstronnie rozwijać swoje zdolności w różnych działających kołach zainteresowań takich jak:</a:t>
            </a:r>
            <a:r>
              <a:rPr lang="pl-PL" sz="1800"/>
              <a:t> </a:t>
            </a:r>
          </a:p>
          <a:p>
            <a:pPr marL="0" indent="0"/>
            <a:r>
              <a:rPr lang="pl-PL" sz="2000" b="1"/>
              <a:t>Koło Ligi Obrony Kraju</a:t>
            </a:r>
          </a:p>
          <a:p>
            <a:pPr marL="0" indent="0"/>
            <a:r>
              <a:rPr lang="pl-PL" sz="2000" b="1"/>
              <a:t>Koło modelarskie</a:t>
            </a:r>
          </a:p>
          <a:p>
            <a:pPr marL="0" indent="0"/>
            <a:r>
              <a:rPr lang="pl-PL" sz="2000" b="1"/>
              <a:t>Koło Fotograficzne</a:t>
            </a:r>
          </a:p>
          <a:p>
            <a:pPr marL="0" indent="0"/>
            <a:r>
              <a:rPr lang="pl-PL" sz="2000" b="1"/>
              <a:t>Koło Turystyczno – Krajoznawcze</a:t>
            </a:r>
          </a:p>
          <a:p>
            <a:pPr marL="0" indent="0"/>
            <a:r>
              <a:rPr lang="pl-PL" sz="2000" b="1"/>
              <a:t>Koło Teatralne</a:t>
            </a:r>
          </a:p>
          <a:p>
            <a:pPr marL="0" indent="0"/>
            <a:r>
              <a:rPr lang="pl-PL" sz="2000" b="1"/>
              <a:t>Koło PCK</a:t>
            </a:r>
          </a:p>
          <a:p>
            <a:pPr marL="0" indent="0"/>
            <a:r>
              <a:rPr lang="pl-PL" sz="2000" b="1"/>
              <a:t>Szkolne koło CARITAS</a:t>
            </a:r>
          </a:p>
          <a:p>
            <a:pPr marL="0" indent="0"/>
            <a:r>
              <a:rPr lang="pl-PL" sz="2000" b="1"/>
              <a:t>Szkolny Klub Sportowy</a:t>
            </a:r>
          </a:p>
          <a:p>
            <a:pPr marL="0" indent="0"/>
            <a:r>
              <a:rPr lang="pl-PL" sz="2000" b="1"/>
              <a:t>Młodzieżowy zespół muzyczny „Cieszko band”</a:t>
            </a:r>
          </a:p>
          <a:p>
            <a:pPr marL="0" indent="0"/>
            <a:endParaRPr lang="pl-PL" sz="1800"/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6588" y="1773238"/>
            <a:ext cx="2357437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9350" y="2852738"/>
            <a:ext cx="2879725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1900" y="5170488"/>
            <a:ext cx="2122488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0" descr="C:\Users\Sli\Desktop\100NCD60\DSC_06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0463" y="4913313"/>
            <a:ext cx="290353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zespół w I L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5181600"/>
            <a:ext cx="2520950" cy="1412875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0" y="1125538"/>
            <a:ext cx="9144000" cy="1084262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pl-PL" sz="2000"/>
              <a:t>Od września 2012 Szkoła bierze udział w projekcie realizowanym  przez firmę DC Edukacja Sp. z o.o. w partnerstwie z Wielkopolską Agencją Zarządzania Energią (WAZE)  współfinansowanym przez Unię Europejską. 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371600" y="381000"/>
            <a:ext cx="6629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sz="2900" b="1" i="1">
                <a:latin typeface="Times New Roman" charset="0"/>
              </a:rPr>
              <a:t>Odnawialne źródła energii w naszej szkole</a:t>
            </a:r>
            <a:r>
              <a:rPr lang="pl-PL" sz="1100">
                <a:latin typeface="Times New Roman" charset="0"/>
              </a:rPr>
              <a:t> </a:t>
            </a:r>
            <a:endParaRPr lang="pl-PL">
              <a:latin typeface="Times New Roman" charset="0"/>
            </a:endParaRPr>
          </a:p>
        </p:txBody>
      </p:sp>
      <p:pic>
        <p:nvPicPr>
          <p:cNvPr id="16388" name="Picture 4" descr="C:\ZSP2\OZE\Foty_wybrane\IMG_36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209800"/>
            <a:ext cx="6019800" cy="4514850"/>
          </a:xfrm>
          <a:prstGeom prst="rect">
            <a:avLst/>
          </a:prstGeom>
          <a:noFill/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2286000"/>
            <a:ext cx="31242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pl-PL" sz="2000">
                <a:latin typeface="Times New Roman" charset="0"/>
              </a:rPr>
              <a:t>W ramach tego projektu</a:t>
            </a:r>
            <a:br>
              <a:rPr lang="pl-PL" sz="2000">
                <a:latin typeface="Times New Roman" charset="0"/>
              </a:rPr>
            </a:br>
            <a:r>
              <a:rPr lang="pl-PL" sz="2000">
                <a:latin typeface="Times New Roman" charset="0"/>
              </a:rPr>
              <a:t>w Centrum Kształcenia Praktycznego Zespołu Szkół Ponadgimnazjalnych nr 2</a:t>
            </a:r>
            <a:br>
              <a:rPr lang="pl-PL" sz="2000">
                <a:latin typeface="Times New Roman" charset="0"/>
              </a:rPr>
            </a:br>
            <a:r>
              <a:rPr lang="pl-PL" sz="2000">
                <a:latin typeface="Times New Roman" charset="0"/>
              </a:rPr>
              <a:t>od listopada 2012 r. do marca 2013 r. odbywały się dla uczniów biorących udział w projekcie zajęcia pozalekcyjne.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0" name="Picture 16" descr="C:\ZSP2\OZE\Foty_14_01\IMG_36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/>
          </p:cNvSpPr>
          <p:nvPr/>
        </p:nvSpPr>
        <p:spPr bwMode="auto">
          <a:xfrm>
            <a:off x="0" y="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pl-PL" sz="2000">
                <a:latin typeface="Times New Roman" charset="0"/>
              </a:rPr>
              <a:t>Podczas zajęć uczniowie mieli możliwość zapoznania się z procesem wytwarzania energii elektrycznej z wykorzystaniem technologii OZE.</a:t>
            </a:r>
          </a:p>
          <a:p>
            <a:pPr>
              <a:spcBef>
                <a:spcPct val="20000"/>
              </a:spcBef>
            </a:pPr>
            <a:r>
              <a:rPr lang="pl-PL" sz="2000">
                <a:latin typeface="Times New Roman" charset="0"/>
              </a:rPr>
              <a:t>Uczniowie w ramach zajęć pracowali na mobilnych zestawach edukacyjnych do prowadzenia eksperymentów związanych z energią odnawialną wraz</a:t>
            </a:r>
            <a:br>
              <a:rPr lang="pl-PL" sz="2000">
                <a:latin typeface="Times New Roman" charset="0"/>
              </a:rPr>
            </a:br>
            <a:r>
              <a:rPr lang="pl-PL" sz="2000">
                <a:latin typeface="Times New Roman" charset="0"/>
              </a:rPr>
              <a:t>z oprogramowaniem dostarczonym przez pomysłodawcę projektu.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339</Words>
  <Application>Microsoft Office PowerPoint</Application>
  <PresentationFormat>Pokaz na ekranie (4:3)</PresentationFormat>
  <Paragraphs>81</Paragraphs>
  <Slides>16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Times New Roman</vt:lpstr>
      <vt:lpstr>Wingdings 2</vt:lpstr>
      <vt:lpstr>Calibri</vt:lpstr>
      <vt:lpstr>Franklin Gothic Medium</vt:lpstr>
      <vt:lpstr>Arial</vt:lpstr>
      <vt:lpstr>Projekt domyślny</vt:lpstr>
      <vt:lpstr>Slajd 1</vt:lpstr>
      <vt:lpstr>ZASADNICZA SZKOŁA ZAWODOWA</vt:lpstr>
      <vt:lpstr>TECHNIKUM</vt:lpstr>
      <vt:lpstr>Liceum ogólnokształcące</vt:lpstr>
      <vt:lpstr>Szkoła nowoczesna</vt:lpstr>
      <vt:lpstr>Szkoła bezpieczna</vt:lpstr>
      <vt:lpstr>Szkoła przyjazna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OZE</dc:creator>
  <cp:lastModifiedBy>M J</cp:lastModifiedBy>
  <cp:revision>20</cp:revision>
  <dcterms:created xsi:type="dcterms:W3CDTF">2013-03-07T11:50:17Z</dcterms:created>
  <dcterms:modified xsi:type="dcterms:W3CDTF">2013-03-16T19:36:57Z</dcterms:modified>
</cp:coreProperties>
</file>