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59" r:id="rId4"/>
    <p:sldId id="257" r:id="rId5"/>
    <p:sldId id="260" r:id="rId6"/>
    <p:sldId id="258" r:id="rId7"/>
    <p:sldId id="262" r:id="rId8"/>
    <p:sldId id="261" r:id="rId9"/>
    <p:sldId id="263" r:id="rId10"/>
    <p:sldId id="264" r:id="rId11"/>
    <p:sldId id="267" r:id="rId12"/>
    <p:sldId id="265" r:id="rId13"/>
    <p:sldId id="266" r:id="rId14"/>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636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4660"/>
  </p:normalViewPr>
  <p:slideViewPr>
    <p:cSldViewPr>
      <p:cViewPr>
        <p:scale>
          <a:sx n="66" d="100"/>
          <a:sy n="66" d="100"/>
        </p:scale>
        <p:origin x="-942" y="-1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E8C55E-73FB-4C7D-B615-73F584872EA1}" type="datetimeFigureOut">
              <a:rPr lang="pl-PL" smtClean="0"/>
              <a:pPr/>
              <a:t>2013-04-05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2D70AA-D893-4120-97DE-7BFEBE5C5FC7}" type="slidenum">
              <a:rPr lang="pl-PL" smtClean="0"/>
              <a:pPr/>
              <a:t>‹#›</a:t>
            </a:fld>
            <a:endParaRPr lang="pl-PL"/>
          </a:p>
        </p:txBody>
      </p:sp>
    </p:spTree>
    <p:extLst>
      <p:ext uri="{BB962C8B-B14F-4D97-AF65-F5344CB8AC3E}">
        <p14:creationId xmlns:p14="http://schemas.microsoft.com/office/powerpoint/2010/main" val="312756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832D70AA-D893-4120-97DE-7BFEBE5C5FC7}" type="slidenum">
              <a:rPr lang="pl-PL" smtClean="0"/>
              <a:pPr/>
              <a:t>1</a:t>
            </a:fld>
            <a:endParaRPr lang="pl-PL"/>
          </a:p>
        </p:txBody>
      </p:sp>
    </p:spTree>
    <p:extLst>
      <p:ext uri="{BB962C8B-B14F-4D97-AF65-F5344CB8AC3E}">
        <p14:creationId xmlns:p14="http://schemas.microsoft.com/office/powerpoint/2010/main" val="396126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8" name="Symbol zastępczy stopki 7"/>
          <p:cNvSpPr>
            <a:spLocks noGrp="1"/>
          </p:cNvSpPr>
          <p:nvPr>
            <p:ph type="ftr" sz="quarter" idx="11"/>
          </p:nvPr>
        </p:nvSpPr>
        <p:spPr/>
        <p:txBody>
          <a:bodyPr/>
          <a:lstStyle/>
          <a:p>
            <a:endParaRPr lang="pl-PL" dirty="0"/>
          </a:p>
        </p:txBody>
      </p:sp>
      <p:sp>
        <p:nvSpPr>
          <p:cNvPr id="9" name="Symbol zastępczy numeru slajdu 8"/>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4" name="Symbol zastępczy stopki 3"/>
          <p:cNvSpPr>
            <a:spLocks noGrp="1"/>
          </p:cNvSpPr>
          <p:nvPr>
            <p:ph type="ftr" sz="quarter" idx="11"/>
          </p:nvPr>
        </p:nvSpPr>
        <p:spPr/>
        <p:txBody>
          <a:bodyPr/>
          <a:lstStyle/>
          <a:p>
            <a:endParaRPr lang="pl-PL" dirty="0"/>
          </a:p>
        </p:txBody>
      </p:sp>
      <p:sp>
        <p:nvSpPr>
          <p:cNvPr id="5" name="Symbol zastępczy numeru slajdu 4"/>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3" name="Symbol zastępczy stopki 2"/>
          <p:cNvSpPr>
            <a:spLocks noGrp="1"/>
          </p:cNvSpPr>
          <p:nvPr>
            <p:ph type="ftr" sz="quarter" idx="11"/>
          </p:nvPr>
        </p:nvSpPr>
        <p:spPr/>
        <p:txBody>
          <a:bodyPr/>
          <a:lstStyle/>
          <a:p>
            <a:endParaRPr lang="pl-PL" dirty="0"/>
          </a:p>
        </p:txBody>
      </p:sp>
      <p:sp>
        <p:nvSpPr>
          <p:cNvPr id="4" name="Symbol zastępczy numeru slajdu 3"/>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dirty="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2013-04-05</a:t>
            </a:fld>
            <a:endParaRPr lang="pl-PL" dirty="0"/>
          </a:p>
        </p:txBody>
      </p:sp>
      <p:sp>
        <p:nvSpPr>
          <p:cNvPr id="6" name="Symbol zastępczy stopki 5"/>
          <p:cNvSpPr>
            <a:spLocks noGrp="1"/>
          </p:cNvSpPr>
          <p:nvPr>
            <p:ph type="ftr" sz="quarter" idx="11"/>
          </p:nvPr>
        </p:nvSpPr>
        <p:spPr/>
        <p:txBody>
          <a:bodyPr/>
          <a:lstStyle/>
          <a:p>
            <a:endParaRPr lang="pl-PL" dirty="0"/>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FA3B-C404-4317-B0BC-953931111309}" type="datetimeFigureOut">
              <a:rPr lang="pl-PL" smtClean="0"/>
              <a:pPr/>
              <a:t>2013-04-05</a:t>
            </a:fld>
            <a:endParaRPr lang="pl-PL" dirty="0"/>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pPr/>
              <a:t>‹#›</a:t>
            </a:fld>
            <a:endParaRPr lang="pl-PL"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94486" cy="690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ctrTitle"/>
          </p:nvPr>
        </p:nvSpPr>
        <p:spPr>
          <a:xfrm>
            <a:off x="827584" y="1844824"/>
            <a:ext cx="7846640" cy="1470025"/>
          </a:xfrm>
        </p:spPr>
        <p:txBody>
          <a:bodyPr>
            <a:noAutofit/>
          </a:bodyPr>
          <a:lstStyle/>
          <a:p>
            <a:r>
              <a:rPr lang="pl-PL" dirty="0" smtClean="0">
                <a:solidFill>
                  <a:srgbClr val="FF0000"/>
                </a:solidFill>
                <a:latin typeface="Segoe Print" pitchFamily="2" charset="0"/>
              </a:rPr>
              <a:t>WYKORZYSTANIE KAMERY TERMOWIZYJNEJ  DO SPRAWDZENIA EFEKTÓW TERMOIZOLACJI BUDYNKÓW ZSP W CHODZIEŻY</a:t>
            </a:r>
            <a:endParaRPr lang="pl-PL" dirty="0">
              <a:solidFill>
                <a:srgbClr val="FF0000"/>
              </a:solidFill>
              <a:latin typeface="Segoe Print" pitchFamily="2" charset="0"/>
            </a:endParaRPr>
          </a:p>
        </p:txBody>
      </p:sp>
      <p:sp>
        <p:nvSpPr>
          <p:cNvPr id="3" name="Podtytuł 2"/>
          <p:cNvSpPr>
            <a:spLocks noGrp="1"/>
          </p:cNvSpPr>
          <p:nvPr>
            <p:ph type="subTitle" idx="1"/>
          </p:nvPr>
        </p:nvSpPr>
        <p:spPr>
          <a:xfrm>
            <a:off x="323528" y="4941168"/>
            <a:ext cx="8568952" cy="1800200"/>
          </a:xfrm>
        </p:spPr>
        <p:style>
          <a:lnRef idx="1">
            <a:schemeClr val="accent1"/>
          </a:lnRef>
          <a:fillRef idx="2">
            <a:schemeClr val="accent1"/>
          </a:fillRef>
          <a:effectRef idx="1">
            <a:schemeClr val="accent1"/>
          </a:effectRef>
          <a:fontRef idx="minor">
            <a:schemeClr val="dk1"/>
          </a:fontRef>
        </p:style>
        <p:txBody>
          <a:bodyPr numCol="3">
            <a:normAutofit fontScale="55000" lnSpcReduction="20000"/>
          </a:bodyPr>
          <a:lstStyle/>
          <a:p>
            <a:r>
              <a:rPr lang="pl-PL" sz="3400" dirty="0" smtClean="0">
                <a:solidFill>
                  <a:srgbClr val="FF0000"/>
                </a:solidFill>
                <a:latin typeface="Lucida Calligraphy" pitchFamily="66" charset="0"/>
              </a:rPr>
              <a:t>Paweł Surma</a:t>
            </a:r>
            <a:br>
              <a:rPr lang="pl-PL" sz="3400" dirty="0" smtClean="0">
                <a:solidFill>
                  <a:srgbClr val="FF0000"/>
                </a:solidFill>
                <a:latin typeface="Lucida Calligraphy" pitchFamily="66" charset="0"/>
              </a:rPr>
            </a:br>
            <a:r>
              <a:rPr lang="pl-PL" sz="3400" dirty="0" smtClean="0">
                <a:solidFill>
                  <a:srgbClr val="FF0000"/>
                </a:solidFill>
                <a:latin typeface="Lucida Calligraphy" pitchFamily="66" charset="0"/>
              </a:rPr>
              <a:t>Hubert Gryczka</a:t>
            </a:r>
          </a:p>
          <a:p>
            <a:r>
              <a:rPr lang="pl-PL" sz="3400" dirty="0" smtClean="0">
                <a:solidFill>
                  <a:srgbClr val="FF0000"/>
                </a:solidFill>
                <a:latin typeface="Lucida Calligraphy" pitchFamily="66" charset="0"/>
              </a:rPr>
              <a:t>Magdalena Przybylska</a:t>
            </a:r>
            <a:br>
              <a:rPr lang="pl-PL" sz="3400" dirty="0" smtClean="0">
                <a:solidFill>
                  <a:srgbClr val="FF0000"/>
                </a:solidFill>
                <a:latin typeface="Lucida Calligraphy" pitchFamily="66" charset="0"/>
              </a:rPr>
            </a:br>
            <a:r>
              <a:rPr lang="pl-PL" sz="3400" dirty="0" smtClean="0">
                <a:solidFill>
                  <a:srgbClr val="FF0000"/>
                </a:solidFill>
                <a:latin typeface="Lucida Calligraphy" pitchFamily="66" charset="0"/>
              </a:rPr>
              <a:t>Patryk Wiszniewski</a:t>
            </a:r>
            <a:r>
              <a:rPr lang="pl-PL" sz="3400" dirty="0">
                <a:solidFill>
                  <a:srgbClr val="FF0000"/>
                </a:solidFill>
                <a:latin typeface="Lucida Calligraphy" pitchFamily="66" charset="0"/>
              </a:rPr>
              <a:t/>
            </a:r>
            <a:br>
              <a:rPr lang="pl-PL" sz="3400" dirty="0">
                <a:solidFill>
                  <a:srgbClr val="FF0000"/>
                </a:solidFill>
                <a:latin typeface="Lucida Calligraphy" pitchFamily="66" charset="0"/>
              </a:rPr>
            </a:br>
            <a:r>
              <a:rPr lang="pl-PL" sz="3400" dirty="0" smtClean="0">
                <a:solidFill>
                  <a:srgbClr val="FF0000"/>
                </a:solidFill>
                <a:latin typeface="Lucida Calligraphy" pitchFamily="66" charset="0"/>
              </a:rPr>
              <a:t>Kacper Wachowiak</a:t>
            </a:r>
            <a:br>
              <a:rPr lang="pl-PL" sz="3400" dirty="0" smtClean="0">
                <a:solidFill>
                  <a:srgbClr val="FF0000"/>
                </a:solidFill>
                <a:latin typeface="Lucida Calligraphy" pitchFamily="66" charset="0"/>
              </a:rPr>
            </a:br>
            <a:endParaRPr lang="pl-PL" sz="3400" dirty="0" smtClean="0">
              <a:solidFill>
                <a:srgbClr val="FF0000"/>
              </a:solidFill>
              <a:latin typeface="Lucida Calligraphy" pitchFamily="66" charset="0"/>
            </a:endParaRPr>
          </a:p>
          <a:p>
            <a:r>
              <a:rPr lang="pl-PL" sz="3400" dirty="0" smtClean="0">
                <a:solidFill>
                  <a:srgbClr val="FF0000"/>
                </a:solidFill>
                <a:latin typeface="Lucida Calligraphy" pitchFamily="66" charset="0"/>
              </a:rPr>
              <a:t>Rafał </a:t>
            </a:r>
            <a:r>
              <a:rPr lang="pl-PL" sz="3400" dirty="0" err="1" smtClean="0">
                <a:solidFill>
                  <a:srgbClr val="FF0000"/>
                </a:solidFill>
                <a:latin typeface="Lucida Calligraphy" pitchFamily="66" charset="0"/>
              </a:rPr>
              <a:t>Zmudziński</a:t>
            </a:r>
            <a:endParaRPr lang="pl-PL" sz="3400" dirty="0" smtClean="0">
              <a:solidFill>
                <a:srgbClr val="FF0000"/>
              </a:solidFill>
              <a:latin typeface="Lucida Calligraphy" pitchFamily="66" charset="0"/>
            </a:endParaRPr>
          </a:p>
          <a:p>
            <a:r>
              <a:rPr lang="pl-PL" sz="3400" dirty="0" smtClean="0">
                <a:solidFill>
                  <a:srgbClr val="FF0000"/>
                </a:solidFill>
                <a:latin typeface="Lucida Calligraphy" pitchFamily="66" charset="0"/>
              </a:rPr>
              <a:t>Michalina Bidzińska</a:t>
            </a:r>
          </a:p>
          <a:p>
            <a:r>
              <a:rPr lang="pl-PL" sz="3400" dirty="0" smtClean="0">
                <a:solidFill>
                  <a:srgbClr val="FF0000"/>
                </a:solidFill>
                <a:latin typeface="Lucida Calligraphy" pitchFamily="66" charset="0"/>
              </a:rPr>
              <a:t>Gracjan Bielecki</a:t>
            </a:r>
          </a:p>
          <a:p>
            <a:r>
              <a:rPr lang="pl-PL" sz="3400" dirty="0" smtClean="0">
                <a:solidFill>
                  <a:srgbClr val="FF0000"/>
                </a:solidFill>
                <a:latin typeface="Lucida Calligraphy" pitchFamily="66" charset="0"/>
              </a:rPr>
              <a:t>Aleksander Borowiec</a:t>
            </a:r>
            <a:br>
              <a:rPr lang="pl-PL" sz="3400" dirty="0" smtClean="0">
                <a:solidFill>
                  <a:srgbClr val="FF0000"/>
                </a:solidFill>
                <a:latin typeface="Lucida Calligraphy" pitchFamily="66" charset="0"/>
              </a:rPr>
            </a:br>
            <a:endParaRPr lang="pl-PL" sz="3400" dirty="0" smtClean="0">
              <a:solidFill>
                <a:srgbClr val="FF0000"/>
              </a:solidFill>
              <a:latin typeface="Lucida Calligraphy" pitchFamily="66" charset="0"/>
            </a:endParaRPr>
          </a:p>
          <a:p>
            <a:endParaRPr lang="pl-PL" sz="3400" dirty="0" smtClean="0">
              <a:solidFill>
                <a:srgbClr val="FF0000"/>
              </a:solidFill>
              <a:latin typeface="Lucida Calligraphy" pitchFamily="66" charset="0"/>
            </a:endParaRPr>
          </a:p>
          <a:p>
            <a:r>
              <a:rPr lang="pl-PL" sz="3400" dirty="0" smtClean="0">
                <a:solidFill>
                  <a:srgbClr val="FF0000"/>
                </a:solidFill>
                <a:latin typeface="Lucida Calligraphy" pitchFamily="66" charset="0"/>
              </a:rPr>
              <a:t>Łukasz Jankowski</a:t>
            </a:r>
          </a:p>
          <a:p>
            <a:r>
              <a:rPr lang="pl-PL" sz="3400" dirty="0" smtClean="0">
                <a:solidFill>
                  <a:srgbClr val="FF0000"/>
                </a:solidFill>
                <a:latin typeface="Lucida Calligraphy" pitchFamily="66" charset="0"/>
              </a:rPr>
              <a:t>Kajetan Kluska</a:t>
            </a:r>
          </a:p>
          <a:p>
            <a:r>
              <a:rPr lang="pl-PL" sz="3400" dirty="0" err="1" smtClean="0">
                <a:solidFill>
                  <a:srgbClr val="FF0000"/>
                </a:solidFill>
                <a:latin typeface="Lucida Calligraphy" pitchFamily="66" charset="0"/>
              </a:rPr>
              <a:t>Matełusz</a:t>
            </a:r>
            <a:r>
              <a:rPr lang="pl-PL" sz="3400" dirty="0" smtClean="0">
                <a:solidFill>
                  <a:srgbClr val="FF0000"/>
                </a:solidFill>
                <a:latin typeface="Lucida Calligraphy" pitchFamily="66" charset="0"/>
              </a:rPr>
              <a:t> </a:t>
            </a:r>
            <a:r>
              <a:rPr lang="pl-PL" sz="3400" dirty="0" err="1" smtClean="0">
                <a:solidFill>
                  <a:srgbClr val="FF0000"/>
                </a:solidFill>
                <a:latin typeface="Lucida Calligraphy" pitchFamily="66" charset="0"/>
              </a:rPr>
              <a:t>Kołak</a:t>
            </a:r>
            <a:endParaRPr lang="pl-PL" sz="3400" dirty="0" smtClean="0">
              <a:solidFill>
                <a:srgbClr val="FF0000"/>
              </a:solidFill>
              <a:latin typeface="Lucida Calligraphy" pitchFamily="66" charset="0"/>
            </a:endParaRPr>
          </a:p>
          <a:p>
            <a:r>
              <a:rPr lang="pl-PL" sz="3400" dirty="0" smtClean="0">
                <a:solidFill>
                  <a:srgbClr val="FF0000"/>
                </a:solidFill>
                <a:latin typeface="Lucida Calligraphy" pitchFamily="66" charset="0"/>
              </a:rPr>
              <a:t>Kamil </a:t>
            </a:r>
            <a:r>
              <a:rPr lang="pl-PL" sz="3400" dirty="0" err="1" smtClean="0">
                <a:solidFill>
                  <a:srgbClr val="FF0000"/>
                </a:solidFill>
                <a:latin typeface="Lucida Calligraphy" pitchFamily="66" charset="0"/>
              </a:rPr>
              <a:t>Michor</a:t>
            </a:r>
            <a:endParaRPr lang="pl-PL" sz="3400" dirty="0" smtClean="0">
              <a:solidFill>
                <a:srgbClr val="FF0000"/>
              </a:solidFill>
              <a:latin typeface="Lucida Calligraphy" pitchFamily="66" charset="0"/>
            </a:endParaRPr>
          </a:p>
          <a:p>
            <a:r>
              <a:rPr lang="pl-PL" sz="3400" dirty="0" smtClean="0">
                <a:solidFill>
                  <a:srgbClr val="FF0000"/>
                </a:solidFill>
                <a:latin typeface="Lucida Calligraphy" pitchFamily="66" charset="0"/>
              </a:rPr>
              <a:t>Patryk </a:t>
            </a:r>
            <a:r>
              <a:rPr lang="pl-PL" sz="3400" dirty="0">
                <a:solidFill>
                  <a:srgbClr val="FF0000"/>
                </a:solidFill>
                <a:latin typeface="Lucida Calligraphy" pitchFamily="66" charset="0"/>
              </a:rPr>
              <a:t>Skrzypek</a:t>
            </a:r>
          </a:p>
          <a:p>
            <a:pPr algn="r"/>
            <a:endParaRPr lang="pl-PL" dirty="0">
              <a:solidFill>
                <a:srgbClr val="FF0000"/>
              </a:solidFill>
              <a:latin typeface="Lucida Calligraphy" pitchFamily="66" charset="0"/>
            </a:endParaRPr>
          </a:p>
        </p:txBody>
      </p:sp>
    </p:spTree>
    <p:extLst>
      <p:ext uri="{BB962C8B-B14F-4D97-AF65-F5344CB8AC3E}">
        <p14:creationId xmlns:p14="http://schemas.microsoft.com/office/powerpoint/2010/main" val="37287204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ipe(down)">
                                      <p:cBhvr>
                                        <p:cTn id="14" dur="580">
                                          <p:stCondLst>
                                            <p:cond delay="0"/>
                                          </p:stCondLst>
                                        </p:cTn>
                                        <p:tgtEl>
                                          <p:spTgt spid="3">
                                            <p:bg/>
                                          </p:spTgt>
                                        </p:tgtEl>
                                      </p:cBhvr>
                                    </p:animEffect>
                                    <p:anim calcmode="lin" valueType="num">
                                      <p:cBhvr>
                                        <p:cTn id="15"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bg/>
                                          </p:spTgt>
                                        </p:tgtEl>
                                      </p:cBhvr>
                                      <p:to x="100000" y="60000"/>
                                    </p:animScale>
                                    <p:animScale>
                                      <p:cBhvr>
                                        <p:cTn id="21" dur="166" decel="50000">
                                          <p:stCondLst>
                                            <p:cond delay="676"/>
                                          </p:stCondLst>
                                        </p:cTn>
                                        <p:tgtEl>
                                          <p:spTgt spid="3">
                                            <p:bg/>
                                          </p:spTgt>
                                        </p:tgtEl>
                                      </p:cBhvr>
                                      <p:to x="100000" y="100000"/>
                                    </p:animScale>
                                    <p:animScale>
                                      <p:cBhvr>
                                        <p:cTn id="22" dur="26">
                                          <p:stCondLst>
                                            <p:cond delay="1312"/>
                                          </p:stCondLst>
                                        </p:cTn>
                                        <p:tgtEl>
                                          <p:spTgt spid="3">
                                            <p:bg/>
                                          </p:spTgt>
                                        </p:tgtEl>
                                      </p:cBhvr>
                                      <p:to x="100000" y="80000"/>
                                    </p:animScale>
                                    <p:animScale>
                                      <p:cBhvr>
                                        <p:cTn id="23" dur="166" decel="50000">
                                          <p:stCondLst>
                                            <p:cond delay="1338"/>
                                          </p:stCondLst>
                                        </p:cTn>
                                        <p:tgtEl>
                                          <p:spTgt spid="3">
                                            <p:bg/>
                                          </p:spTgt>
                                        </p:tgtEl>
                                      </p:cBhvr>
                                      <p:to x="100000" y="100000"/>
                                    </p:animScale>
                                    <p:animScale>
                                      <p:cBhvr>
                                        <p:cTn id="24" dur="26">
                                          <p:stCondLst>
                                            <p:cond delay="1642"/>
                                          </p:stCondLst>
                                        </p:cTn>
                                        <p:tgtEl>
                                          <p:spTgt spid="3">
                                            <p:bg/>
                                          </p:spTgt>
                                        </p:tgtEl>
                                      </p:cBhvr>
                                      <p:to x="100000" y="90000"/>
                                    </p:animScale>
                                    <p:animScale>
                                      <p:cBhvr>
                                        <p:cTn id="25" dur="166" decel="50000">
                                          <p:stCondLst>
                                            <p:cond delay="1668"/>
                                          </p:stCondLst>
                                        </p:cTn>
                                        <p:tgtEl>
                                          <p:spTgt spid="3">
                                            <p:bg/>
                                          </p:spTgt>
                                        </p:tgtEl>
                                      </p:cBhvr>
                                      <p:to x="100000" y="100000"/>
                                    </p:animScale>
                                    <p:animScale>
                                      <p:cBhvr>
                                        <p:cTn id="26" dur="26">
                                          <p:stCondLst>
                                            <p:cond delay="1808"/>
                                          </p:stCondLst>
                                        </p:cTn>
                                        <p:tgtEl>
                                          <p:spTgt spid="3">
                                            <p:bg/>
                                          </p:spTgt>
                                        </p:tgtEl>
                                      </p:cBhvr>
                                      <p:to x="100000" y="95000"/>
                                    </p:animScale>
                                    <p:animScale>
                                      <p:cBhvr>
                                        <p:cTn id="27" dur="166" decel="50000">
                                          <p:stCondLst>
                                            <p:cond delay="1834"/>
                                          </p:stCondLst>
                                        </p:cTn>
                                        <p:tgtEl>
                                          <p:spTgt spid="3">
                                            <p:bg/>
                                          </p:spTgt>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down)">
                                      <p:cBhvr>
                                        <p:cTn id="30" dur="580">
                                          <p:stCondLst>
                                            <p:cond delay="0"/>
                                          </p:stCondLst>
                                        </p:cTn>
                                        <p:tgtEl>
                                          <p:spTgt spid="3">
                                            <p:txEl>
                                              <p:pRg st="0" end="0"/>
                                            </p:txEl>
                                          </p:spTgt>
                                        </p:tgtEl>
                                      </p:cBhvr>
                                    </p:animEffect>
                                    <p:anim calcmode="lin" valueType="num">
                                      <p:cBhvr>
                                        <p:cTn id="31"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0" end="0"/>
                                            </p:txEl>
                                          </p:spTgt>
                                        </p:tgtEl>
                                      </p:cBhvr>
                                      <p:to x="100000" y="60000"/>
                                    </p:animScale>
                                    <p:animScale>
                                      <p:cBhvr>
                                        <p:cTn id="37" dur="166" decel="50000">
                                          <p:stCondLst>
                                            <p:cond delay="676"/>
                                          </p:stCondLst>
                                        </p:cTn>
                                        <p:tgtEl>
                                          <p:spTgt spid="3">
                                            <p:txEl>
                                              <p:pRg st="0" end="0"/>
                                            </p:txEl>
                                          </p:spTgt>
                                        </p:tgtEl>
                                      </p:cBhvr>
                                      <p:to x="100000" y="100000"/>
                                    </p:animScale>
                                    <p:animScale>
                                      <p:cBhvr>
                                        <p:cTn id="38" dur="26">
                                          <p:stCondLst>
                                            <p:cond delay="1312"/>
                                          </p:stCondLst>
                                        </p:cTn>
                                        <p:tgtEl>
                                          <p:spTgt spid="3">
                                            <p:txEl>
                                              <p:pRg st="0" end="0"/>
                                            </p:txEl>
                                          </p:spTgt>
                                        </p:tgtEl>
                                      </p:cBhvr>
                                      <p:to x="100000" y="80000"/>
                                    </p:animScale>
                                    <p:animScale>
                                      <p:cBhvr>
                                        <p:cTn id="39" dur="166" decel="50000">
                                          <p:stCondLst>
                                            <p:cond delay="1338"/>
                                          </p:stCondLst>
                                        </p:cTn>
                                        <p:tgtEl>
                                          <p:spTgt spid="3">
                                            <p:txEl>
                                              <p:pRg st="0" end="0"/>
                                            </p:txEl>
                                          </p:spTgt>
                                        </p:tgtEl>
                                      </p:cBhvr>
                                      <p:to x="100000" y="100000"/>
                                    </p:animScale>
                                    <p:animScale>
                                      <p:cBhvr>
                                        <p:cTn id="40" dur="26">
                                          <p:stCondLst>
                                            <p:cond delay="1642"/>
                                          </p:stCondLst>
                                        </p:cTn>
                                        <p:tgtEl>
                                          <p:spTgt spid="3">
                                            <p:txEl>
                                              <p:pRg st="0" end="0"/>
                                            </p:txEl>
                                          </p:spTgt>
                                        </p:tgtEl>
                                      </p:cBhvr>
                                      <p:to x="100000" y="90000"/>
                                    </p:animScale>
                                    <p:animScale>
                                      <p:cBhvr>
                                        <p:cTn id="41" dur="166" decel="50000">
                                          <p:stCondLst>
                                            <p:cond delay="1668"/>
                                          </p:stCondLst>
                                        </p:cTn>
                                        <p:tgtEl>
                                          <p:spTgt spid="3">
                                            <p:txEl>
                                              <p:pRg st="0" end="0"/>
                                            </p:txEl>
                                          </p:spTgt>
                                        </p:tgtEl>
                                      </p:cBhvr>
                                      <p:to x="100000" y="100000"/>
                                    </p:animScale>
                                    <p:animScale>
                                      <p:cBhvr>
                                        <p:cTn id="42" dur="26">
                                          <p:stCondLst>
                                            <p:cond delay="1808"/>
                                          </p:stCondLst>
                                        </p:cTn>
                                        <p:tgtEl>
                                          <p:spTgt spid="3">
                                            <p:txEl>
                                              <p:pRg st="0" end="0"/>
                                            </p:txEl>
                                          </p:spTgt>
                                        </p:tgtEl>
                                      </p:cBhvr>
                                      <p:to x="100000" y="95000"/>
                                    </p:animScale>
                                    <p:animScale>
                                      <p:cBhvr>
                                        <p:cTn id="43" dur="166" decel="50000">
                                          <p:stCondLst>
                                            <p:cond delay="1834"/>
                                          </p:stCondLst>
                                        </p:cTn>
                                        <p:tgtEl>
                                          <p:spTgt spid="3">
                                            <p:txEl>
                                              <p:pRg st="0" end="0"/>
                                            </p:txEl>
                                          </p:spTgt>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wipe(down)">
                                      <p:cBhvr>
                                        <p:cTn id="46" dur="580">
                                          <p:stCondLst>
                                            <p:cond delay="0"/>
                                          </p:stCondLst>
                                        </p:cTn>
                                        <p:tgtEl>
                                          <p:spTgt spid="3">
                                            <p:txEl>
                                              <p:pRg st="1" end="1"/>
                                            </p:txEl>
                                          </p:spTgt>
                                        </p:tgtEl>
                                      </p:cBhvr>
                                    </p:animEffect>
                                    <p:anim calcmode="lin" valueType="num">
                                      <p:cBhvr>
                                        <p:cTn id="47"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52" dur="26">
                                          <p:stCondLst>
                                            <p:cond delay="650"/>
                                          </p:stCondLst>
                                        </p:cTn>
                                        <p:tgtEl>
                                          <p:spTgt spid="3">
                                            <p:txEl>
                                              <p:pRg st="1" end="1"/>
                                            </p:txEl>
                                          </p:spTgt>
                                        </p:tgtEl>
                                      </p:cBhvr>
                                      <p:to x="100000" y="60000"/>
                                    </p:animScale>
                                    <p:animScale>
                                      <p:cBhvr>
                                        <p:cTn id="53" dur="166" decel="50000">
                                          <p:stCondLst>
                                            <p:cond delay="676"/>
                                          </p:stCondLst>
                                        </p:cTn>
                                        <p:tgtEl>
                                          <p:spTgt spid="3">
                                            <p:txEl>
                                              <p:pRg st="1" end="1"/>
                                            </p:txEl>
                                          </p:spTgt>
                                        </p:tgtEl>
                                      </p:cBhvr>
                                      <p:to x="100000" y="100000"/>
                                    </p:animScale>
                                    <p:animScale>
                                      <p:cBhvr>
                                        <p:cTn id="54" dur="26">
                                          <p:stCondLst>
                                            <p:cond delay="1312"/>
                                          </p:stCondLst>
                                        </p:cTn>
                                        <p:tgtEl>
                                          <p:spTgt spid="3">
                                            <p:txEl>
                                              <p:pRg st="1" end="1"/>
                                            </p:txEl>
                                          </p:spTgt>
                                        </p:tgtEl>
                                      </p:cBhvr>
                                      <p:to x="100000" y="80000"/>
                                    </p:animScale>
                                    <p:animScale>
                                      <p:cBhvr>
                                        <p:cTn id="55" dur="166" decel="50000">
                                          <p:stCondLst>
                                            <p:cond delay="1338"/>
                                          </p:stCondLst>
                                        </p:cTn>
                                        <p:tgtEl>
                                          <p:spTgt spid="3">
                                            <p:txEl>
                                              <p:pRg st="1" end="1"/>
                                            </p:txEl>
                                          </p:spTgt>
                                        </p:tgtEl>
                                      </p:cBhvr>
                                      <p:to x="100000" y="100000"/>
                                    </p:animScale>
                                    <p:animScale>
                                      <p:cBhvr>
                                        <p:cTn id="56" dur="26">
                                          <p:stCondLst>
                                            <p:cond delay="1642"/>
                                          </p:stCondLst>
                                        </p:cTn>
                                        <p:tgtEl>
                                          <p:spTgt spid="3">
                                            <p:txEl>
                                              <p:pRg st="1" end="1"/>
                                            </p:txEl>
                                          </p:spTgt>
                                        </p:tgtEl>
                                      </p:cBhvr>
                                      <p:to x="100000" y="90000"/>
                                    </p:animScale>
                                    <p:animScale>
                                      <p:cBhvr>
                                        <p:cTn id="57" dur="166" decel="50000">
                                          <p:stCondLst>
                                            <p:cond delay="1668"/>
                                          </p:stCondLst>
                                        </p:cTn>
                                        <p:tgtEl>
                                          <p:spTgt spid="3">
                                            <p:txEl>
                                              <p:pRg st="1" end="1"/>
                                            </p:txEl>
                                          </p:spTgt>
                                        </p:tgtEl>
                                      </p:cBhvr>
                                      <p:to x="100000" y="100000"/>
                                    </p:animScale>
                                    <p:animScale>
                                      <p:cBhvr>
                                        <p:cTn id="58" dur="26">
                                          <p:stCondLst>
                                            <p:cond delay="1808"/>
                                          </p:stCondLst>
                                        </p:cTn>
                                        <p:tgtEl>
                                          <p:spTgt spid="3">
                                            <p:txEl>
                                              <p:pRg st="1" end="1"/>
                                            </p:txEl>
                                          </p:spTgt>
                                        </p:tgtEl>
                                      </p:cBhvr>
                                      <p:to x="100000" y="95000"/>
                                    </p:animScale>
                                    <p:animScale>
                                      <p:cBhvr>
                                        <p:cTn id="59" dur="166" decel="50000">
                                          <p:stCondLst>
                                            <p:cond delay="1834"/>
                                          </p:stCondLst>
                                        </p:cTn>
                                        <p:tgtEl>
                                          <p:spTgt spid="3">
                                            <p:txEl>
                                              <p:pRg st="1" end="1"/>
                                            </p:txEl>
                                          </p:spTgt>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wipe(down)">
                                      <p:cBhvr>
                                        <p:cTn id="62" dur="580">
                                          <p:stCondLst>
                                            <p:cond delay="0"/>
                                          </p:stCondLst>
                                        </p:cTn>
                                        <p:tgtEl>
                                          <p:spTgt spid="3">
                                            <p:txEl>
                                              <p:pRg st="2" end="2"/>
                                            </p:txEl>
                                          </p:spTgt>
                                        </p:tgtEl>
                                      </p:cBhvr>
                                    </p:animEffect>
                                    <p:anim calcmode="lin" valueType="num">
                                      <p:cBhvr>
                                        <p:cTn id="63"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8" dur="26">
                                          <p:stCondLst>
                                            <p:cond delay="650"/>
                                          </p:stCondLst>
                                        </p:cTn>
                                        <p:tgtEl>
                                          <p:spTgt spid="3">
                                            <p:txEl>
                                              <p:pRg st="2" end="2"/>
                                            </p:txEl>
                                          </p:spTgt>
                                        </p:tgtEl>
                                      </p:cBhvr>
                                      <p:to x="100000" y="60000"/>
                                    </p:animScale>
                                    <p:animScale>
                                      <p:cBhvr>
                                        <p:cTn id="69" dur="166" decel="50000">
                                          <p:stCondLst>
                                            <p:cond delay="676"/>
                                          </p:stCondLst>
                                        </p:cTn>
                                        <p:tgtEl>
                                          <p:spTgt spid="3">
                                            <p:txEl>
                                              <p:pRg st="2" end="2"/>
                                            </p:txEl>
                                          </p:spTgt>
                                        </p:tgtEl>
                                      </p:cBhvr>
                                      <p:to x="100000" y="100000"/>
                                    </p:animScale>
                                    <p:animScale>
                                      <p:cBhvr>
                                        <p:cTn id="70" dur="26">
                                          <p:stCondLst>
                                            <p:cond delay="1312"/>
                                          </p:stCondLst>
                                        </p:cTn>
                                        <p:tgtEl>
                                          <p:spTgt spid="3">
                                            <p:txEl>
                                              <p:pRg st="2" end="2"/>
                                            </p:txEl>
                                          </p:spTgt>
                                        </p:tgtEl>
                                      </p:cBhvr>
                                      <p:to x="100000" y="80000"/>
                                    </p:animScale>
                                    <p:animScale>
                                      <p:cBhvr>
                                        <p:cTn id="71" dur="166" decel="50000">
                                          <p:stCondLst>
                                            <p:cond delay="1338"/>
                                          </p:stCondLst>
                                        </p:cTn>
                                        <p:tgtEl>
                                          <p:spTgt spid="3">
                                            <p:txEl>
                                              <p:pRg st="2" end="2"/>
                                            </p:txEl>
                                          </p:spTgt>
                                        </p:tgtEl>
                                      </p:cBhvr>
                                      <p:to x="100000" y="100000"/>
                                    </p:animScale>
                                    <p:animScale>
                                      <p:cBhvr>
                                        <p:cTn id="72" dur="26">
                                          <p:stCondLst>
                                            <p:cond delay="1642"/>
                                          </p:stCondLst>
                                        </p:cTn>
                                        <p:tgtEl>
                                          <p:spTgt spid="3">
                                            <p:txEl>
                                              <p:pRg st="2" end="2"/>
                                            </p:txEl>
                                          </p:spTgt>
                                        </p:tgtEl>
                                      </p:cBhvr>
                                      <p:to x="100000" y="90000"/>
                                    </p:animScale>
                                    <p:animScale>
                                      <p:cBhvr>
                                        <p:cTn id="73" dur="166" decel="50000">
                                          <p:stCondLst>
                                            <p:cond delay="1668"/>
                                          </p:stCondLst>
                                        </p:cTn>
                                        <p:tgtEl>
                                          <p:spTgt spid="3">
                                            <p:txEl>
                                              <p:pRg st="2" end="2"/>
                                            </p:txEl>
                                          </p:spTgt>
                                        </p:tgtEl>
                                      </p:cBhvr>
                                      <p:to x="100000" y="100000"/>
                                    </p:animScale>
                                    <p:animScale>
                                      <p:cBhvr>
                                        <p:cTn id="74" dur="26">
                                          <p:stCondLst>
                                            <p:cond delay="1808"/>
                                          </p:stCondLst>
                                        </p:cTn>
                                        <p:tgtEl>
                                          <p:spTgt spid="3">
                                            <p:txEl>
                                              <p:pRg st="2" end="2"/>
                                            </p:txEl>
                                          </p:spTgt>
                                        </p:tgtEl>
                                      </p:cBhvr>
                                      <p:to x="100000" y="95000"/>
                                    </p:animScale>
                                    <p:animScale>
                                      <p:cBhvr>
                                        <p:cTn id="75" dur="166" decel="50000">
                                          <p:stCondLst>
                                            <p:cond delay="1834"/>
                                          </p:stCondLst>
                                        </p:cTn>
                                        <p:tgtEl>
                                          <p:spTgt spid="3">
                                            <p:txEl>
                                              <p:pRg st="2" end="2"/>
                                            </p:txEl>
                                          </p:spTgt>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3">
                                            <p:txEl>
                                              <p:pRg st="3" end="3"/>
                                            </p:txEl>
                                          </p:spTgt>
                                        </p:tgtEl>
                                        <p:attrNameLst>
                                          <p:attrName>style.visibility</p:attrName>
                                        </p:attrNameLst>
                                      </p:cBhvr>
                                      <p:to>
                                        <p:strVal val="visible"/>
                                      </p:to>
                                    </p:set>
                                    <p:animEffect transition="in" filter="wipe(down)">
                                      <p:cBhvr>
                                        <p:cTn id="78" dur="580">
                                          <p:stCondLst>
                                            <p:cond delay="0"/>
                                          </p:stCondLst>
                                        </p:cTn>
                                        <p:tgtEl>
                                          <p:spTgt spid="3">
                                            <p:txEl>
                                              <p:pRg st="3" end="3"/>
                                            </p:txEl>
                                          </p:spTgt>
                                        </p:tgtEl>
                                      </p:cBhvr>
                                    </p:animEffect>
                                    <p:anim calcmode="lin" valueType="num">
                                      <p:cBhvr>
                                        <p:cTn id="7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4" dur="26">
                                          <p:stCondLst>
                                            <p:cond delay="650"/>
                                          </p:stCondLst>
                                        </p:cTn>
                                        <p:tgtEl>
                                          <p:spTgt spid="3">
                                            <p:txEl>
                                              <p:pRg st="3" end="3"/>
                                            </p:txEl>
                                          </p:spTgt>
                                        </p:tgtEl>
                                      </p:cBhvr>
                                      <p:to x="100000" y="60000"/>
                                    </p:animScale>
                                    <p:animScale>
                                      <p:cBhvr>
                                        <p:cTn id="85" dur="166" decel="50000">
                                          <p:stCondLst>
                                            <p:cond delay="676"/>
                                          </p:stCondLst>
                                        </p:cTn>
                                        <p:tgtEl>
                                          <p:spTgt spid="3">
                                            <p:txEl>
                                              <p:pRg st="3" end="3"/>
                                            </p:txEl>
                                          </p:spTgt>
                                        </p:tgtEl>
                                      </p:cBhvr>
                                      <p:to x="100000" y="100000"/>
                                    </p:animScale>
                                    <p:animScale>
                                      <p:cBhvr>
                                        <p:cTn id="86" dur="26">
                                          <p:stCondLst>
                                            <p:cond delay="1312"/>
                                          </p:stCondLst>
                                        </p:cTn>
                                        <p:tgtEl>
                                          <p:spTgt spid="3">
                                            <p:txEl>
                                              <p:pRg st="3" end="3"/>
                                            </p:txEl>
                                          </p:spTgt>
                                        </p:tgtEl>
                                      </p:cBhvr>
                                      <p:to x="100000" y="80000"/>
                                    </p:animScale>
                                    <p:animScale>
                                      <p:cBhvr>
                                        <p:cTn id="87" dur="166" decel="50000">
                                          <p:stCondLst>
                                            <p:cond delay="1338"/>
                                          </p:stCondLst>
                                        </p:cTn>
                                        <p:tgtEl>
                                          <p:spTgt spid="3">
                                            <p:txEl>
                                              <p:pRg st="3" end="3"/>
                                            </p:txEl>
                                          </p:spTgt>
                                        </p:tgtEl>
                                      </p:cBhvr>
                                      <p:to x="100000" y="100000"/>
                                    </p:animScale>
                                    <p:animScale>
                                      <p:cBhvr>
                                        <p:cTn id="88" dur="26">
                                          <p:stCondLst>
                                            <p:cond delay="1642"/>
                                          </p:stCondLst>
                                        </p:cTn>
                                        <p:tgtEl>
                                          <p:spTgt spid="3">
                                            <p:txEl>
                                              <p:pRg st="3" end="3"/>
                                            </p:txEl>
                                          </p:spTgt>
                                        </p:tgtEl>
                                      </p:cBhvr>
                                      <p:to x="100000" y="90000"/>
                                    </p:animScale>
                                    <p:animScale>
                                      <p:cBhvr>
                                        <p:cTn id="89" dur="166" decel="50000">
                                          <p:stCondLst>
                                            <p:cond delay="1668"/>
                                          </p:stCondLst>
                                        </p:cTn>
                                        <p:tgtEl>
                                          <p:spTgt spid="3">
                                            <p:txEl>
                                              <p:pRg st="3" end="3"/>
                                            </p:txEl>
                                          </p:spTgt>
                                        </p:tgtEl>
                                      </p:cBhvr>
                                      <p:to x="100000" y="100000"/>
                                    </p:animScale>
                                    <p:animScale>
                                      <p:cBhvr>
                                        <p:cTn id="90" dur="26">
                                          <p:stCondLst>
                                            <p:cond delay="1808"/>
                                          </p:stCondLst>
                                        </p:cTn>
                                        <p:tgtEl>
                                          <p:spTgt spid="3">
                                            <p:txEl>
                                              <p:pRg st="3" end="3"/>
                                            </p:txEl>
                                          </p:spTgt>
                                        </p:tgtEl>
                                      </p:cBhvr>
                                      <p:to x="100000" y="95000"/>
                                    </p:animScale>
                                    <p:animScale>
                                      <p:cBhvr>
                                        <p:cTn id="91" dur="166" decel="50000">
                                          <p:stCondLst>
                                            <p:cond delay="1834"/>
                                          </p:stCondLst>
                                        </p:cTn>
                                        <p:tgtEl>
                                          <p:spTgt spid="3">
                                            <p:txEl>
                                              <p:pRg st="3" end="3"/>
                                            </p:txEl>
                                          </p:spTgt>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3">
                                            <p:txEl>
                                              <p:pRg st="4" end="4"/>
                                            </p:txEl>
                                          </p:spTgt>
                                        </p:tgtEl>
                                        <p:attrNameLst>
                                          <p:attrName>style.visibility</p:attrName>
                                        </p:attrNameLst>
                                      </p:cBhvr>
                                      <p:to>
                                        <p:strVal val="visible"/>
                                      </p:to>
                                    </p:set>
                                    <p:animEffect transition="in" filter="wipe(down)">
                                      <p:cBhvr>
                                        <p:cTn id="94" dur="580">
                                          <p:stCondLst>
                                            <p:cond delay="0"/>
                                          </p:stCondLst>
                                        </p:cTn>
                                        <p:tgtEl>
                                          <p:spTgt spid="3">
                                            <p:txEl>
                                              <p:pRg st="4" end="4"/>
                                            </p:txEl>
                                          </p:spTgt>
                                        </p:tgtEl>
                                      </p:cBhvr>
                                    </p:animEffect>
                                    <p:anim calcmode="lin" valueType="num">
                                      <p:cBhvr>
                                        <p:cTn id="9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00" dur="26">
                                          <p:stCondLst>
                                            <p:cond delay="650"/>
                                          </p:stCondLst>
                                        </p:cTn>
                                        <p:tgtEl>
                                          <p:spTgt spid="3">
                                            <p:txEl>
                                              <p:pRg st="4" end="4"/>
                                            </p:txEl>
                                          </p:spTgt>
                                        </p:tgtEl>
                                      </p:cBhvr>
                                      <p:to x="100000" y="60000"/>
                                    </p:animScale>
                                    <p:animScale>
                                      <p:cBhvr>
                                        <p:cTn id="101" dur="166" decel="50000">
                                          <p:stCondLst>
                                            <p:cond delay="676"/>
                                          </p:stCondLst>
                                        </p:cTn>
                                        <p:tgtEl>
                                          <p:spTgt spid="3">
                                            <p:txEl>
                                              <p:pRg st="4" end="4"/>
                                            </p:txEl>
                                          </p:spTgt>
                                        </p:tgtEl>
                                      </p:cBhvr>
                                      <p:to x="100000" y="100000"/>
                                    </p:animScale>
                                    <p:animScale>
                                      <p:cBhvr>
                                        <p:cTn id="102" dur="26">
                                          <p:stCondLst>
                                            <p:cond delay="1312"/>
                                          </p:stCondLst>
                                        </p:cTn>
                                        <p:tgtEl>
                                          <p:spTgt spid="3">
                                            <p:txEl>
                                              <p:pRg st="4" end="4"/>
                                            </p:txEl>
                                          </p:spTgt>
                                        </p:tgtEl>
                                      </p:cBhvr>
                                      <p:to x="100000" y="80000"/>
                                    </p:animScale>
                                    <p:animScale>
                                      <p:cBhvr>
                                        <p:cTn id="103" dur="166" decel="50000">
                                          <p:stCondLst>
                                            <p:cond delay="1338"/>
                                          </p:stCondLst>
                                        </p:cTn>
                                        <p:tgtEl>
                                          <p:spTgt spid="3">
                                            <p:txEl>
                                              <p:pRg st="4" end="4"/>
                                            </p:txEl>
                                          </p:spTgt>
                                        </p:tgtEl>
                                      </p:cBhvr>
                                      <p:to x="100000" y="100000"/>
                                    </p:animScale>
                                    <p:animScale>
                                      <p:cBhvr>
                                        <p:cTn id="104" dur="26">
                                          <p:stCondLst>
                                            <p:cond delay="1642"/>
                                          </p:stCondLst>
                                        </p:cTn>
                                        <p:tgtEl>
                                          <p:spTgt spid="3">
                                            <p:txEl>
                                              <p:pRg st="4" end="4"/>
                                            </p:txEl>
                                          </p:spTgt>
                                        </p:tgtEl>
                                      </p:cBhvr>
                                      <p:to x="100000" y="90000"/>
                                    </p:animScale>
                                    <p:animScale>
                                      <p:cBhvr>
                                        <p:cTn id="105" dur="166" decel="50000">
                                          <p:stCondLst>
                                            <p:cond delay="1668"/>
                                          </p:stCondLst>
                                        </p:cTn>
                                        <p:tgtEl>
                                          <p:spTgt spid="3">
                                            <p:txEl>
                                              <p:pRg st="4" end="4"/>
                                            </p:txEl>
                                          </p:spTgt>
                                        </p:tgtEl>
                                      </p:cBhvr>
                                      <p:to x="100000" y="100000"/>
                                    </p:animScale>
                                    <p:animScale>
                                      <p:cBhvr>
                                        <p:cTn id="106" dur="26">
                                          <p:stCondLst>
                                            <p:cond delay="1808"/>
                                          </p:stCondLst>
                                        </p:cTn>
                                        <p:tgtEl>
                                          <p:spTgt spid="3">
                                            <p:txEl>
                                              <p:pRg st="4" end="4"/>
                                            </p:txEl>
                                          </p:spTgt>
                                        </p:tgtEl>
                                      </p:cBhvr>
                                      <p:to x="100000" y="95000"/>
                                    </p:animScale>
                                    <p:animScale>
                                      <p:cBhvr>
                                        <p:cTn id="107" dur="166" decel="50000">
                                          <p:stCondLst>
                                            <p:cond delay="1834"/>
                                          </p:stCondLst>
                                        </p:cTn>
                                        <p:tgtEl>
                                          <p:spTgt spid="3">
                                            <p:txEl>
                                              <p:pRg st="4" end="4"/>
                                            </p:txEl>
                                          </p:spTgt>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3">
                                            <p:txEl>
                                              <p:pRg st="5" end="5"/>
                                            </p:txEl>
                                          </p:spTgt>
                                        </p:tgtEl>
                                        <p:attrNameLst>
                                          <p:attrName>style.visibility</p:attrName>
                                        </p:attrNameLst>
                                      </p:cBhvr>
                                      <p:to>
                                        <p:strVal val="visible"/>
                                      </p:to>
                                    </p:set>
                                    <p:animEffect transition="in" filter="wipe(down)">
                                      <p:cBhvr>
                                        <p:cTn id="110" dur="580">
                                          <p:stCondLst>
                                            <p:cond delay="0"/>
                                          </p:stCondLst>
                                        </p:cTn>
                                        <p:tgtEl>
                                          <p:spTgt spid="3">
                                            <p:txEl>
                                              <p:pRg st="5" end="5"/>
                                            </p:txEl>
                                          </p:spTgt>
                                        </p:tgtEl>
                                      </p:cBhvr>
                                    </p:animEffect>
                                    <p:anim calcmode="lin" valueType="num">
                                      <p:cBhvr>
                                        <p:cTn id="111"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16" dur="26">
                                          <p:stCondLst>
                                            <p:cond delay="650"/>
                                          </p:stCondLst>
                                        </p:cTn>
                                        <p:tgtEl>
                                          <p:spTgt spid="3">
                                            <p:txEl>
                                              <p:pRg st="5" end="5"/>
                                            </p:txEl>
                                          </p:spTgt>
                                        </p:tgtEl>
                                      </p:cBhvr>
                                      <p:to x="100000" y="60000"/>
                                    </p:animScale>
                                    <p:animScale>
                                      <p:cBhvr>
                                        <p:cTn id="117" dur="166" decel="50000">
                                          <p:stCondLst>
                                            <p:cond delay="676"/>
                                          </p:stCondLst>
                                        </p:cTn>
                                        <p:tgtEl>
                                          <p:spTgt spid="3">
                                            <p:txEl>
                                              <p:pRg st="5" end="5"/>
                                            </p:txEl>
                                          </p:spTgt>
                                        </p:tgtEl>
                                      </p:cBhvr>
                                      <p:to x="100000" y="100000"/>
                                    </p:animScale>
                                    <p:animScale>
                                      <p:cBhvr>
                                        <p:cTn id="118" dur="26">
                                          <p:stCondLst>
                                            <p:cond delay="1312"/>
                                          </p:stCondLst>
                                        </p:cTn>
                                        <p:tgtEl>
                                          <p:spTgt spid="3">
                                            <p:txEl>
                                              <p:pRg st="5" end="5"/>
                                            </p:txEl>
                                          </p:spTgt>
                                        </p:tgtEl>
                                      </p:cBhvr>
                                      <p:to x="100000" y="80000"/>
                                    </p:animScale>
                                    <p:animScale>
                                      <p:cBhvr>
                                        <p:cTn id="119" dur="166" decel="50000">
                                          <p:stCondLst>
                                            <p:cond delay="1338"/>
                                          </p:stCondLst>
                                        </p:cTn>
                                        <p:tgtEl>
                                          <p:spTgt spid="3">
                                            <p:txEl>
                                              <p:pRg st="5" end="5"/>
                                            </p:txEl>
                                          </p:spTgt>
                                        </p:tgtEl>
                                      </p:cBhvr>
                                      <p:to x="100000" y="100000"/>
                                    </p:animScale>
                                    <p:animScale>
                                      <p:cBhvr>
                                        <p:cTn id="120" dur="26">
                                          <p:stCondLst>
                                            <p:cond delay="1642"/>
                                          </p:stCondLst>
                                        </p:cTn>
                                        <p:tgtEl>
                                          <p:spTgt spid="3">
                                            <p:txEl>
                                              <p:pRg st="5" end="5"/>
                                            </p:txEl>
                                          </p:spTgt>
                                        </p:tgtEl>
                                      </p:cBhvr>
                                      <p:to x="100000" y="90000"/>
                                    </p:animScale>
                                    <p:animScale>
                                      <p:cBhvr>
                                        <p:cTn id="121" dur="166" decel="50000">
                                          <p:stCondLst>
                                            <p:cond delay="1668"/>
                                          </p:stCondLst>
                                        </p:cTn>
                                        <p:tgtEl>
                                          <p:spTgt spid="3">
                                            <p:txEl>
                                              <p:pRg st="5" end="5"/>
                                            </p:txEl>
                                          </p:spTgt>
                                        </p:tgtEl>
                                      </p:cBhvr>
                                      <p:to x="100000" y="100000"/>
                                    </p:animScale>
                                    <p:animScale>
                                      <p:cBhvr>
                                        <p:cTn id="122" dur="26">
                                          <p:stCondLst>
                                            <p:cond delay="1808"/>
                                          </p:stCondLst>
                                        </p:cTn>
                                        <p:tgtEl>
                                          <p:spTgt spid="3">
                                            <p:txEl>
                                              <p:pRg st="5" end="5"/>
                                            </p:txEl>
                                          </p:spTgt>
                                        </p:tgtEl>
                                      </p:cBhvr>
                                      <p:to x="100000" y="95000"/>
                                    </p:animScale>
                                    <p:animScale>
                                      <p:cBhvr>
                                        <p:cTn id="123" dur="166" decel="50000">
                                          <p:stCondLst>
                                            <p:cond delay="1834"/>
                                          </p:stCondLst>
                                        </p:cTn>
                                        <p:tgtEl>
                                          <p:spTgt spid="3">
                                            <p:txEl>
                                              <p:pRg st="5" end="5"/>
                                            </p:txEl>
                                          </p:spTgt>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3">
                                            <p:txEl>
                                              <p:pRg st="7" end="7"/>
                                            </p:txEl>
                                          </p:spTgt>
                                        </p:tgtEl>
                                        <p:attrNameLst>
                                          <p:attrName>style.visibility</p:attrName>
                                        </p:attrNameLst>
                                      </p:cBhvr>
                                      <p:to>
                                        <p:strVal val="visible"/>
                                      </p:to>
                                    </p:set>
                                    <p:animEffect transition="in" filter="wipe(down)">
                                      <p:cBhvr>
                                        <p:cTn id="126" dur="580">
                                          <p:stCondLst>
                                            <p:cond delay="0"/>
                                          </p:stCondLst>
                                        </p:cTn>
                                        <p:tgtEl>
                                          <p:spTgt spid="3">
                                            <p:txEl>
                                              <p:pRg st="7" end="7"/>
                                            </p:txEl>
                                          </p:spTgt>
                                        </p:tgtEl>
                                      </p:cBhvr>
                                    </p:animEffect>
                                    <p:anim calcmode="lin" valueType="num">
                                      <p:cBhvr>
                                        <p:cTn id="12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2" dur="26">
                                          <p:stCondLst>
                                            <p:cond delay="650"/>
                                          </p:stCondLst>
                                        </p:cTn>
                                        <p:tgtEl>
                                          <p:spTgt spid="3">
                                            <p:txEl>
                                              <p:pRg st="7" end="7"/>
                                            </p:txEl>
                                          </p:spTgt>
                                        </p:tgtEl>
                                      </p:cBhvr>
                                      <p:to x="100000" y="60000"/>
                                    </p:animScale>
                                    <p:animScale>
                                      <p:cBhvr>
                                        <p:cTn id="133" dur="166" decel="50000">
                                          <p:stCondLst>
                                            <p:cond delay="676"/>
                                          </p:stCondLst>
                                        </p:cTn>
                                        <p:tgtEl>
                                          <p:spTgt spid="3">
                                            <p:txEl>
                                              <p:pRg st="7" end="7"/>
                                            </p:txEl>
                                          </p:spTgt>
                                        </p:tgtEl>
                                      </p:cBhvr>
                                      <p:to x="100000" y="100000"/>
                                    </p:animScale>
                                    <p:animScale>
                                      <p:cBhvr>
                                        <p:cTn id="134" dur="26">
                                          <p:stCondLst>
                                            <p:cond delay="1312"/>
                                          </p:stCondLst>
                                        </p:cTn>
                                        <p:tgtEl>
                                          <p:spTgt spid="3">
                                            <p:txEl>
                                              <p:pRg st="7" end="7"/>
                                            </p:txEl>
                                          </p:spTgt>
                                        </p:tgtEl>
                                      </p:cBhvr>
                                      <p:to x="100000" y="80000"/>
                                    </p:animScale>
                                    <p:animScale>
                                      <p:cBhvr>
                                        <p:cTn id="135" dur="166" decel="50000">
                                          <p:stCondLst>
                                            <p:cond delay="1338"/>
                                          </p:stCondLst>
                                        </p:cTn>
                                        <p:tgtEl>
                                          <p:spTgt spid="3">
                                            <p:txEl>
                                              <p:pRg st="7" end="7"/>
                                            </p:txEl>
                                          </p:spTgt>
                                        </p:tgtEl>
                                      </p:cBhvr>
                                      <p:to x="100000" y="100000"/>
                                    </p:animScale>
                                    <p:animScale>
                                      <p:cBhvr>
                                        <p:cTn id="136" dur="26">
                                          <p:stCondLst>
                                            <p:cond delay="1642"/>
                                          </p:stCondLst>
                                        </p:cTn>
                                        <p:tgtEl>
                                          <p:spTgt spid="3">
                                            <p:txEl>
                                              <p:pRg st="7" end="7"/>
                                            </p:txEl>
                                          </p:spTgt>
                                        </p:tgtEl>
                                      </p:cBhvr>
                                      <p:to x="100000" y="90000"/>
                                    </p:animScale>
                                    <p:animScale>
                                      <p:cBhvr>
                                        <p:cTn id="137" dur="166" decel="50000">
                                          <p:stCondLst>
                                            <p:cond delay="1668"/>
                                          </p:stCondLst>
                                        </p:cTn>
                                        <p:tgtEl>
                                          <p:spTgt spid="3">
                                            <p:txEl>
                                              <p:pRg st="7" end="7"/>
                                            </p:txEl>
                                          </p:spTgt>
                                        </p:tgtEl>
                                      </p:cBhvr>
                                      <p:to x="100000" y="100000"/>
                                    </p:animScale>
                                    <p:animScale>
                                      <p:cBhvr>
                                        <p:cTn id="138" dur="26">
                                          <p:stCondLst>
                                            <p:cond delay="1808"/>
                                          </p:stCondLst>
                                        </p:cTn>
                                        <p:tgtEl>
                                          <p:spTgt spid="3">
                                            <p:txEl>
                                              <p:pRg st="7" end="7"/>
                                            </p:txEl>
                                          </p:spTgt>
                                        </p:tgtEl>
                                      </p:cBhvr>
                                      <p:to x="100000" y="95000"/>
                                    </p:animScale>
                                    <p:animScale>
                                      <p:cBhvr>
                                        <p:cTn id="139" dur="166" decel="50000">
                                          <p:stCondLst>
                                            <p:cond delay="1834"/>
                                          </p:stCondLst>
                                        </p:cTn>
                                        <p:tgtEl>
                                          <p:spTgt spid="3">
                                            <p:txEl>
                                              <p:pRg st="7" end="7"/>
                                            </p:txEl>
                                          </p:spTgt>
                                        </p:tgtEl>
                                      </p:cBhvr>
                                      <p:to x="100000" y="100000"/>
                                    </p:animScale>
                                  </p:childTnLst>
                                </p:cTn>
                              </p:par>
                              <p:par>
                                <p:cTn id="140" presetID="26" presetClass="entr" presetSubtype="0" fill="hold" grpId="0" nodeType="withEffect">
                                  <p:stCondLst>
                                    <p:cond delay="0"/>
                                  </p:stCondLst>
                                  <p:childTnLst>
                                    <p:set>
                                      <p:cBhvr>
                                        <p:cTn id="141" dur="1" fill="hold">
                                          <p:stCondLst>
                                            <p:cond delay="0"/>
                                          </p:stCondLst>
                                        </p:cTn>
                                        <p:tgtEl>
                                          <p:spTgt spid="3">
                                            <p:txEl>
                                              <p:pRg st="8" end="8"/>
                                            </p:txEl>
                                          </p:spTgt>
                                        </p:tgtEl>
                                        <p:attrNameLst>
                                          <p:attrName>style.visibility</p:attrName>
                                        </p:attrNameLst>
                                      </p:cBhvr>
                                      <p:to>
                                        <p:strVal val="visible"/>
                                      </p:to>
                                    </p:set>
                                    <p:animEffect transition="in" filter="wipe(down)">
                                      <p:cBhvr>
                                        <p:cTn id="142" dur="580">
                                          <p:stCondLst>
                                            <p:cond delay="0"/>
                                          </p:stCondLst>
                                        </p:cTn>
                                        <p:tgtEl>
                                          <p:spTgt spid="3">
                                            <p:txEl>
                                              <p:pRg st="8" end="8"/>
                                            </p:txEl>
                                          </p:spTgt>
                                        </p:tgtEl>
                                      </p:cBhvr>
                                    </p:animEffect>
                                    <p:anim calcmode="lin" valueType="num">
                                      <p:cBhvr>
                                        <p:cTn id="143"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48" dur="26">
                                          <p:stCondLst>
                                            <p:cond delay="650"/>
                                          </p:stCondLst>
                                        </p:cTn>
                                        <p:tgtEl>
                                          <p:spTgt spid="3">
                                            <p:txEl>
                                              <p:pRg st="8" end="8"/>
                                            </p:txEl>
                                          </p:spTgt>
                                        </p:tgtEl>
                                      </p:cBhvr>
                                      <p:to x="100000" y="60000"/>
                                    </p:animScale>
                                    <p:animScale>
                                      <p:cBhvr>
                                        <p:cTn id="149" dur="166" decel="50000">
                                          <p:stCondLst>
                                            <p:cond delay="676"/>
                                          </p:stCondLst>
                                        </p:cTn>
                                        <p:tgtEl>
                                          <p:spTgt spid="3">
                                            <p:txEl>
                                              <p:pRg st="8" end="8"/>
                                            </p:txEl>
                                          </p:spTgt>
                                        </p:tgtEl>
                                      </p:cBhvr>
                                      <p:to x="100000" y="100000"/>
                                    </p:animScale>
                                    <p:animScale>
                                      <p:cBhvr>
                                        <p:cTn id="150" dur="26">
                                          <p:stCondLst>
                                            <p:cond delay="1312"/>
                                          </p:stCondLst>
                                        </p:cTn>
                                        <p:tgtEl>
                                          <p:spTgt spid="3">
                                            <p:txEl>
                                              <p:pRg st="8" end="8"/>
                                            </p:txEl>
                                          </p:spTgt>
                                        </p:tgtEl>
                                      </p:cBhvr>
                                      <p:to x="100000" y="80000"/>
                                    </p:animScale>
                                    <p:animScale>
                                      <p:cBhvr>
                                        <p:cTn id="151" dur="166" decel="50000">
                                          <p:stCondLst>
                                            <p:cond delay="1338"/>
                                          </p:stCondLst>
                                        </p:cTn>
                                        <p:tgtEl>
                                          <p:spTgt spid="3">
                                            <p:txEl>
                                              <p:pRg st="8" end="8"/>
                                            </p:txEl>
                                          </p:spTgt>
                                        </p:tgtEl>
                                      </p:cBhvr>
                                      <p:to x="100000" y="100000"/>
                                    </p:animScale>
                                    <p:animScale>
                                      <p:cBhvr>
                                        <p:cTn id="152" dur="26">
                                          <p:stCondLst>
                                            <p:cond delay="1642"/>
                                          </p:stCondLst>
                                        </p:cTn>
                                        <p:tgtEl>
                                          <p:spTgt spid="3">
                                            <p:txEl>
                                              <p:pRg st="8" end="8"/>
                                            </p:txEl>
                                          </p:spTgt>
                                        </p:tgtEl>
                                      </p:cBhvr>
                                      <p:to x="100000" y="90000"/>
                                    </p:animScale>
                                    <p:animScale>
                                      <p:cBhvr>
                                        <p:cTn id="153" dur="166" decel="50000">
                                          <p:stCondLst>
                                            <p:cond delay="1668"/>
                                          </p:stCondLst>
                                        </p:cTn>
                                        <p:tgtEl>
                                          <p:spTgt spid="3">
                                            <p:txEl>
                                              <p:pRg st="8" end="8"/>
                                            </p:txEl>
                                          </p:spTgt>
                                        </p:tgtEl>
                                      </p:cBhvr>
                                      <p:to x="100000" y="100000"/>
                                    </p:animScale>
                                    <p:animScale>
                                      <p:cBhvr>
                                        <p:cTn id="154" dur="26">
                                          <p:stCondLst>
                                            <p:cond delay="1808"/>
                                          </p:stCondLst>
                                        </p:cTn>
                                        <p:tgtEl>
                                          <p:spTgt spid="3">
                                            <p:txEl>
                                              <p:pRg st="8" end="8"/>
                                            </p:txEl>
                                          </p:spTgt>
                                        </p:tgtEl>
                                      </p:cBhvr>
                                      <p:to x="100000" y="95000"/>
                                    </p:animScale>
                                    <p:animScale>
                                      <p:cBhvr>
                                        <p:cTn id="155" dur="166" decel="50000">
                                          <p:stCondLst>
                                            <p:cond delay="1834"/>
                                          </p:stCondLst>
                                        </p:cTn>
                                        <p:tgtEl>
                                          <p:spTgt spid="3">
                                            <p:txEl>
                                              <p:pRg st="8" end="8"/>
                                            </p:txEl>
                                          </p:spTgt>
                                        </p:tgtEl>
                                      </p:cBhvr>
                                      <p:to x="100000" y="100000"/>
                                    </p:animScale>
                                  </p:childTnLst>
                                </p:cTn>
                              </p:par>
                              <p:par>
                                <p:cTn id="156" presetID="26" presetClass="entr" presetSubtype="0" fill="hold" grpId="0" nodeType="withEffect">
                                  <p:stCondLst>
                                    <p:cond delay="0"/>
                                  </p:stCondLst>
                                  <p:childTnLst>
                                    <p:set>
                                      <p:cBhvr>
                                        <p:cTn id="157" dur="1" fill="hold">
                                          <p:stCondLst>
                                            <p:cond delay="0"/>
                                          </p:stCondLst>
                                        </p:cTn>
                                        <p:tgtEl>
                                          <p:spTgt spid="3">
                                            <p:txEl>
                                              <p:pRg st="9" end="9"/>
                                            </p:txEl>
                                          </p:spTgt>
                                        </p:tgtEl>
                                        <p:attrNameLst>
                                          <p:attrName>style.visibility</p:attrName>
                                        </p:attrNameLst>
                                      </p:cBhvr>
                                      <p:to>
                                        <p:strVal val="visible"/>
                                      </p:to>
                                    </p:set>
                                    <p:animEffect transition="in" filter="wipe(down)">
                                      <p:cBhvr>
                                        <p:cTn id="158" dur="580">
                                          <p:stCondLst>
                                            <p:cond delay="0"/>
                                          </p:stCondLst>
                                        </p:cTn>
                                        <p:tgtEl>
                                          <p:spTgt spid="3">
                                            <p:txEl>
                                              <p:pRg st="9" end="9"/>
                                            </p:txEl>
                                          </p:spTgt>
                                        </p:tgtEl>
                                      </p:cBhvr>
                                    </p:animEffect>
                                    <p:anim calcmode="lin" valueType="num">
                                      <p:cBhvr>
                                        <p:cTn id="159"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64" dur="26">
                                          <p:stCondLst>
                                            <p:cond delay="650"/>
                                          </p:stCondLst>
                                        </p:cTn>
                                        <p:tgtEl>
                                          <p:spTgt spid="3">
                                            <p:txEl>
                                              <p:pRg st="9" end="9"/>
                                            </p:txEl>
                                          </p:spTgt>
                                        </p:tgtEl>
                                      </p:cBhvr>
                                      <p:to x="100000" y="60000"/>
                                    </p:animScale>
                                    <p:animScale>
                                      <p:cBhvr>
                                        <p:cTn id="165" dur="166" decel="50000">
                                          <p:stCondLst>
                                            <p:cond delay="676"/>
                                          </p:stCondLst>
                                        </p:cTn>
                                        <p:tgtEl>
                                          <p:spTgt spid="3">
                                            <p:txEl>
                                              <p:pRg st="9" end="9"/>
                                            </p:txEl>
                                          </p:spTgt>
                                        </p:tgtEl>
                                      </p:cBhvr>
                                      <p:to x="100000" y="100000"/>
                                    </p:animScale>
                                    <p:animScale>
                                      <p:cBhvr>
                                        <p:cTn id="166" dur="26">
                                          <p:stCondLst>
                                            <p:cond delay="1312"/>
                                          </p:stCondLst>
                                        </p:cTn>
                                        <p:tgtEl>
                                          <p:spTgt spid="3">
                                            <p:txEl>
                                              <p:pRg st="9" end="9"/>
                                            </p:txEl>
                                          </p:spTgt>
                                        </p:tgtEl>
                                      </p:cBhvr>
                                      <p:to x="100000" y="80000"/>
                                    </p:animScale>
                                    <p:animScale>
                                      <p:cBhvr>
                                        <p:cTn id="167" dur="166" decel="50000">
                                          <p:stCondLst>
                                            <p:cond delay="1338"/>
                                          </p:stCondLst>
                                        </p:cTn>
                                        <p:tgtEl>
                                          <p:spTgt spid="3">
                                            <p:txEl>
                                              <p:pRg st="9" end="9"/>
                                            </p:txEl>
                                          </p:spTgt>
                                        </p:tgtEl>
                                      </p:cBhvr>
                                      <p:to x="100000" y="100000"/>
                                    </p:animScale>
                                    <p:animScale>
                                      <p:cBhvr>
                                        <p:cTn id="168" dur="26">
                                          <p:stCondLst>
                                            <p:cond delay="1642"/>
                                          </p:stCondLst>
                                        </p:cTn>
                                        <p:tgtEl>
                                          <p:spTgt spid="3">
                                            <p:txEl>
                                              <p:pRg st="9" end="9"/>
                                            </p:txEl>
                                          </p:spTgt>
                                        </p:tgtEl>
                                      </p:cBhvr>
                                      <p:to x="100000" y="90000"/>
                                    </p:animScale>
                                    <p:animScale>
                                      <p:cBhvr>
                                        <p:cTn id="169" dur="166" decel="50000">
                                          <p:stCondLst>
                                            <p:cond delay="1668"/>
                                          </p:stCondLst>
                                        </p:cTn>
                                        <p:tgtEl>
                                          <p:spTgt spid="3">
                                            <p:txEl>
                                              <p:pRg st="9" end="9"/>
                                            </p:txEl>
                                          </p:spTgt>
                                        </p:tgtEl>
                                      </p:cBhvr>
                                      <p:to x="100000" y="100000"/>
                                    </p:animScale>
                                    <p:animScale>
                                      <p:cBhvr>
                                        <p:cTn id="170" dur="26">
                                          <p:stCondLst>
                                            <p:cond delay="1808"/>
                                          </p:stCondLst>
                                        </p:cTn>
                                        <p:tgtEl>
                                          <p:spTgt spid="3">
                                            <p:txEl>
                                              <p:pRg st="9" end="9"/>
                                            </p:txEl>
                                          </p:spTgt>
                                        </p:tgtEl>
                                      </p:cBhvr>
                                      <p:to x="100000" y="95000"/>
                                    </p:animScale>
                                    <p:animScale>
                                      <p:cBhvr>
                                        <p:cTn id="171" dur="166" decel="50000">
                                          <p:stCondLst>
                                            <p:cond delay="1834"/>
                                          </p:stCondLst>
                                        </p:cTn>
                                        <p:tgtEl>
                                          <p:spTgt spid="3">
                                            <p:txEl>
                                              <p:pRg st="9" end="9"/>
                                            </p:txEl>
                                          </p:spTgt>
                                        </p:tgtEl>
                                      </p:cBhvr>
                                      <p:to x="100000" y="100000"/>
                                    </p:animScale>
                                  </p:childTnLst>
                                </p:cTn>
                              </p:par>
                              <p:par>
                                <p:cTn id="172" presetID="26" presetClass="entr" presetSubtype="0" fill="hold" grpId="0" nodeType="withEffect">
                                  <p:stCondLst>
                                    <p:cond delay="0"/>
                                  </p:stCondLst>
                                  <p:childTnLst>
                                    <p:set>
                                      <p:cBhvr>
                                        <p:cTn id="173" dur="1" fill="hold">
                                          <p:stCondLst>
                                            <p:cond delay="0"/>
                                          </p:stCondLst>
                                        </p:cTn>
                                        <p:tgtEl>
                                          <p:spTgt spid="3">
                                            <p:txEl>
                                              <p:pRg st="10" end="10"/>
                                            </p:txEl>
                                          </p:spTgt>
                                        </p:tgtEl>
                                        <p:attrNameLst>
                                          <p:attrName>style.visibility</p:attrName>
                                        </p:attrNameLst>
                                      </p:cBhvr>
                                      <p:to>
                                        <p:strVal val="visible"/>
                                      </p:to>
                                    </p:set>
                                    <p:animEffect transition="in" filter="wipe(down)">
                                      <p:cBhvr>
                                        <p:cTn id="174" dur="580">
                                          <p:stCondLst>
                                            <p:cond delay="0"/>
                                          </p:stCondLst>
                                        </p:cTn>
                                        <p:tgtEl>
                                          <p:spTgt spid="3">
                                            <p:txEl>
                                              <p:pRg st="10" end="10"/>
                                            </p:txEl>
                                          </p:spTgt>
                                        </p:tgtEl>
                                      </p:cBhvr>
                                    </p:animEffect>
                                    <p:anim calcmode="lin" valueType="num">
                                      <p:cBhvr>
                                        <p:cTn id="175"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80" dur="26">
                                          <p:stCondLst>
                                            <p:cond delay="650"/>
                                          </p:stCondLst>
                                        </p:cTn>
                                        <p:tgtEl>
                                          <p:spTgt spid="3">
                                            <p:txEl>
                                              <p:pRg st="10" end="10"/>
                                            </p:txEl>
                                          </p:spTgt>
                                        </p:tgtEl>
                                      </p:cBhvr>
                                      <p:to x="100000" y="60000"/>
                                    </p:animScale>
                                    <p:animScale>
                                      <p:cBhvr>
                                        <p:cTn id="181" dur="166" decel="50000">
                                          <p:stCondLst>
                                            <p:cond delay="676"/>
                                          </p:stCondLst>
                                        </p:cTn>
                                        <p:tgtEl>
                                          <p:spTgt spid="3">
                                            <p:txEl>
                                              <p:pRg st="10" end="10"/>
                                            </p:txEl>
                                          </p:spTgt>
                                        </p:tgtEl>
                                      </p:cBhvr>
                                      <p:to x="100000" y="100000"/>
                                    </p:animScale>
                                    <p:animScale>
                                      <p:cBhvr>
                                        <p:cTn id="182" dur="26">
                                          <p:stCondLst>
                                            <p:cond delay="1312"/>
                                          </p:stCondLst>
                                        </p:cTn>
                                        <p:tgtEl>
                                          <p:spTgt spid="3">
                                            <p:txEl>
                                              <p:pRg st="10" end="10"/>
                                            </p:txEl>
                                          </p:spTgt>
                                        </p:tgtEl>
                                      </p:cBhvr>
                                      <p:to x="100000" y="80000"/>
                                    </p:animScale>
                                    <p:animScale>
                                      <p:cBhvr>
                                        <p:cTn id="183" dur="166" decel="50000">
                                          <p:stCondLst>
                                            <p:cond delay="1338"/>
                                          </p:stCondLst>
                                        </p:cTn>
                                        <p:tgtEl>
                                          <p:spTgt spid="3">
                                            <p:txEl>
                                              <p:pRg st="10" end="10"/>
                                            </p:txEl>
                                          </p:spTgt>
                                        </p:tgtEl>
                                      </p:cBhvr>
                                      <p:to x="100000" y="100000"/>
                                    </p:animScale>
                                    <p:animScale>
                                      <p:cBhvr>
                                        <p:cTn id="184" dur="26">
                                          <p:stCondLst>
                                            <p:cond delay="1642"/>
                                          </p:stCondLst>
                                        </p:cTn>
                                        <p:tgtEl>
                                          <p:spTgt spid="3">
                                            <p:txEl>
                                              <p:pRg st="10" end="10"/>
                                            </p:txEl>
                                          </p:spTgt>
                                        </p:tgtEl>
                                      </p:cBhvr>
                                      <p:to x="100000" y="90000"/>
                                    </p:animScale>
                                    <p:animScale>
                                      <p:cBhvr>
                                        <p:cTn id="185" dur="166" decel="50000">
                                          <p:stCondLst>
                                            <p:cond delay="1668"/>
                                          </p:stCondLst>
                                        </p:cTn>
                                        <p:tgtEl>
                                          <p:spTgt spid="3">
                                            <p:txEl>
                                              <p:pRg st="10" end="10"/>
                                            </p:txEl>
                                          </p:spTgt>
                                        </p:tgtEl>
                                      </p:cBhvr>
                                      <p:to x="100000" y="100000"/>
                                    </p:animScale>
                                    <p:animScale>
                                      <p:cBhvr>
                                        <p:cTn id="186" dur="26">
                                          <p:stCondLst>
                                            <p:cond delay="1808"/>
                                          </p:stCondLst>
                                        </p:cTn>
                                        <p:tgtEl>
                                          <p:spTgt spid="3">
                                            <p:txEl>
                                              <p:pRg st="10" end="10"/>
                                            </p:txEl>
                                          </p:spTgt>
                                        </p:tgtEl>
                                      </p:cBhvr>
                                      <p:to x="100000" y="95000"/>
                                    </p:animScale>
                                    <p:animScale>
                                      <p:cBhvr>
                                        <p:cTn id="187" dur="166" decel="50000">
                                          <p:stCondLst>
                                            <p:cond delay="1834"/>
                                          </p:stCondLst>
                                        </p:cTn>
                                        <p:tgtEl>
                                          <p:spTgt spid="3">
                                            <p:txEl>
                                              <p:pRg st="10" end="10"/>
                                            </p:txEl>
                                          </p:spTgt>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3">
                                            <p:txEl>
                                              <p:pRg st="11" end="11"/>
                                            </p:txEl>
                                          </p:spTgt>
                                        </p:tgtEl>
                                        <p:attrNameLst>
                                          <p:attrName>style.visibility</p:attrName>
                                        </p:attrNameLst>
                                      </p:cBhvr>
                                      <p:to>
                                        <p:strVal val="visible"/>
                                      </p:to>
                                    </p:set>
                                    <p:animEffect transition="in" filter="wipe(down)">
                                      <p:cBhvr>
                                        <p:cTn id="190" dur="580">
                                          <p:stCondLst>
                                            <p:cond delay="0"/>
                                          </p:stCondLst>
                                        </p:cTn>
                                        <p:tgtEl>
                                          <p:spTgt spid="3">
                                            <p:txEl>
                                              <p:pRg st="11" end="11"/>
                                            </p:txEl>
                                          </p:spTgt>
                                        </p:tgtEl>
                                      </p:cBhvr>
                                    </p:animEffect>
                                    <p:anim calcmode="lin" valueType="num">
                                      <p:cBhvr>
                                        <p:cTn id="191"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96" dur="26">
                                          <p:stCondLst>
                                            <p:cond delay="650"/>
                                          </p:stCondLst>
                                        </p:cTn>
                                        <p:tgtEl>
                                          <p:spTgt spid="3">
                                            <p:txEl>
                                              <p:pRg st="11" end="11"/>
                                            </p:txEl>
                                          </p:spTgt>
                                        </p:tgtEl>
                                      </p:cBhvr>
                                      <p:to x="100000" y="60000"/>
                                    </p:animScale>
                                    <p:animScale>
                                      <p:cBhvr>
                                        <p:cTn id="197" dur="166" decel="50000">
                                          <p:stCondLst>
                                            <p:cond delay="676"/>
                                          </p:stCondLst>
                                        </p:cTn>
                                        <p:tgtEl>
                                          <p:spTgt spid="3">
                                            <p:txEl>
                                              <p:pRg st="11" end="11"/>
                                            </p:txEl>
                                          </p:spTgt>
                                        </p:tgtEl>
                                      </p:cBhvr>
                                      <p:to x="100000" y="100000"/>
                                    </p:animScale>
                                    <p:animScale>
                                      <p:cBhvr>
                                        <p:cTn id="198" dur="26">
                                          <p:stCondLst>
                                            <p:cond delay="1312"/>
                                          </p:stCondLst>
                                        </p:cTn>
                                        <p:tgtEl>
                                          <p:spTgt spid="3">
                                            <p:txEl>
                                              <p:pRg st="11" end="11"/>
                                            </p:txEl>
                                          </p:spTgt>
                                        </p:tgtEl>
                                      </p:cBhvr>
                                      <p:to x="100000" y="80000"/>
                                    </p:animScale>
                                    <p:animScale>
                                      <p:cBhvr>
                                        <p:cTn id="199" dur="166" decel="50000">
                                          <p:stCondLst>
                                            <p:cond delay="1338"/>
                                          </p:stCondLst>
                                        </p:cTn>
                                        <p:tgtEl>
                                          <p:spTgt spid="3">
                                            <p:txEl>
                                              <p:pRg st="11" end="11"/>
                                            </p:txEl>
                                          </p:spTgt>
                                        </p:tgtEl>
                                      </p:cBhvr>
                                      <p:to x="100000" y="100000"/>
                                    </p:animScale>
                                    <p:animScale>
                                      <p:cBhvr>
                                        <p:cTn id="200" dur="26">
                                          <p:stCondLst>
                                            <p:cond delay="1642"/>
                                          </p:stCondLst>
                                        </p:cTn>
                                        <p:tgtEl>
                                          <p:spTgt spid="3">
                                            <p:txEl>
                                              <p:pRg st="11" end="11"/>
                                            </p:txEl>
                                          </p:spTgt>
                                        </p:tgtEl>
                                      </p:cBhvr>
                                      <p:to x="100000" y="90000"/>
                                    </p:animScale>
                                    <p:animScale>
                                      <p:cBhvr>
                                        <p:cTn id="201" dur="166" decel="50000">
                                          <p:stCondLst>
                                            <p:cond delay="1668"/>
                                          </p:stCondLst>
                                        </p:cTn>
                                        <p:tgtEl>
                                          <p:spTgt spid="3">
                                            <p:txEl>
                                              <p:pRg st="11" end="11"/>
                                            </p:txEl>
                                          </p:spTgt>
                                        </p:tgtEl>
                                      </p:cBhvr>
                                      <p:to x="100000" y="100000"/>
                                    </p:animScale>
                                    <p:animScale>
                                      <p:cBhvr>
                                        <p:cTn id="202" dur="26">
                                          <p:stCondLst>
                                            <p:cond delay="1808"/>
                                          </p:stCondLst>
                                        </p:cTn>
                                        <p:tgtEl>
                                          <p:spTgt spid="3">
                                            <p:txEl>
                                              <p:pRg st="11" end="11"/>
                                            </p:txEl>
                                          </p:spTgt>
                                        </p:tgtEl>
                                      </p:cBhvr>
                                      <p:to x="100000" y="95000"/>
                                    </p:animScale>
                                    <p:animScale>
                                      <p:cBhvr>
                                        <p:cTn id="203" dur="166" decel="50000">
                                          <p:stCondLst>
                                            <p:cond delay="1834"/>
                                          </p:stCondLst>
                                        </p:cTn>
                                        <p:tgtEl>
                                          <p:spTgt spid="3">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tekstu 3"/>
          <p:cNvSpPr>
            <a:spLocks noGrp="1"/>
          </p:cNvSpPr>
          <p:nvPr>
            <p:ph type="body" sz="half" idx="2"/>
          </p:nvPr>
        </p:nvSpPr>
        <p:spPr>
          <a:xfrm>
            <a:off x="457200" y="1196752"/>
            <a:ext cx="3322712" cy="5112568"/>
          </a:xfrm>
        </p:spPr>
        <p:style>
          <a:lnRef idx="1">
            <a:schemeClr val="accent1"/>
          </a:lnRef>
          <a:fillRef idx="3">
            <a:schemeClr val="accent1"/>
          </a:fillRef>
          <a:effectRef idx="2">
            <a:schemeClr val="accent1"/>
          </a:effectRef>
          <a:fontRef idx="minor">
            <a:schemeClr val="lt1"/>
          </a:fontRef>
        </p:style>
        <p:txBody>
          <a:bodyPr>
            <a:noAutofit/>
          </a:bodyPr>
          <a:lstStyle/>
          <a:p>
            <a:pPr algn="ctr"/>
            <a:r>
              <a:rPr lang="pl-PL" sz="1800" dirty="0" smtClean="0">
                <a:solidFill>
                  <a:schemeClr val="tx1"/>
                </a:solidFill>
              </a:rPr>
              <a:t>Przeprowadziliśmy pewne doświadczenie, które maiło na celu pokazać nam wszystkim ze ciepło  jest wstanie przechodzić z jednego ciała na drugie. Napełniliśmy kubek gorącą wodą, po chwili porcelanowy kubek przejął część energii cieplnej od wrzątku. Następnie  przestawialiśmy kubek w trzy różne położenia. Nie sposób zauważyć w gdzie przestawialiśmy kubek. Obserwujemy inne zabarwienie, widoczne tylko przez kamerę termowizyjną. Wnioskując ciepło potrafi przechodzić z jednego ciała na drugie. </a:t>
            </a:r>
            <a:endParaRPr lang="pl-PL" sz="1800" dirty="0">
              <a:solidFill>
                <a:schemeClr val="tx1"/>
              </a:solidFill>
            </a:endParaRPr>
          </a:p>
        </p:txBody>
      </p:sp>
      <p:pic>
        <p:nvPicPr>
          <p:cNvPr id="23555" name="Picture 3" descr="E:\gr III\termowizja\IR_0329.jpg"/>
          <p:cNvPicPr>
            <a:picLocks noChangeAspect="1" noChangeArrowheads="1"/>
          </p:cNvPicPr>
          <p:nvPr/>
        </p:nvPicPr>
        <p:blipFill>
          <a:blip r:embed="rId3" cstate="print"/>
          <a:srcRect/>
          <a:stretch>
            <a:fillRect/>
          </a:stretch>
        </p:blipFill>
        <p:spPr bwMode="auto">
          <a:xfrm>
            <a:off x="4139952" y="836712"/>
            <a:ext cx="4488160" cy="4488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arn(inHorizontal)">
                                      <p:cBhvr>
                                        <p:cTn id="7" dur="500"/>
                                        <p:tgtEl>
                                          <p:spTgt spid="235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Effect transition="in" filter="fade">
                                      <p:cBhvr>
                                        <p:cTn id="11" dur="2000"/>
                                        <p:tgtEl>
                                          <p:spTgt spid="4">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0" y="0"/>
            <a:ext cx="91526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zawartości 3"/>
          <p:cNvSpPr>
            <a:spLocks noGrp="1"/>
          </p:cNvSpPr>
          <p:nvPr>
            <p:ph sz="half" idx="2"/>
          </p:nvPr>
        </p:nvSpPr>
        <p:spPr>
          <a:xfrm>
            <a:off x="4853880" y="1556792"/>
            <a:ext cx="4038600" cy="4525963"/>
          </a:xfrm>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pl-PL" sz="2000" dirty="0" smtClean="0"/>
              <a:t>W tym przypadku widzimy budynek, który nie jest zaizolowany warstwą styropianu. Możemy dostrzec więc bardzo duże straty ciepła. Najbardziej czerwone miejsca wskazują na zamieszczone po drugiej stronie elementy grzewcze. Widzimy znaczną różnice pomiędzy budynkiem zaizolowanym a niezaizolowanym, w ocieplonym nie występują tak duże straty czego nie można powiedzieć o murze, do którego nie została przytwierdzona izolacja. </a:t>
            </a:r>
            <a:endParaRPr lang="pl-PL" sz="2000" dirty="0"/>
          </a:p>
        </p:txBody>
      </p:sp>
      <p:pic>
        <p:nvPicPr>
          <p:cNvPr id="10242" name="Picture 2" descr="H:\Gr. 1\Kamerka\IR_04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429000"/>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Gr. 1\Aparat\IMG_02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425" y="260648"/>
            <a:ext cx="4477867" cy="298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2358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animEffect transition="in" filter="fade">
                                      <p:cBhvr>
                                        <p:cTn id="9" dur="500"/>
                                        <p:tgtEl>
                                          <p:spTgt spid="1024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wipe(down)">
                                      <p:cBhvr>
                                        <p:cTn id="13" dur="500"/>
                                        <p:tgtEl>
                                          <p:spTgt spid="10242"/>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1" y="0"/>
            <a:ext cx="91552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tekstu 3"/>
          <p:cNvSpPr>
            <a:spLocks noGrp="1"/>
          </p:cNvSpPr>
          <p:nvPr>
            <p:ph type="body" sz="half" idx="2"/>
          </p:nvPr>
        </p:nvSpPr>
        <p:spPr>
          <a:xfrm>
            <a:off x="2123728" y="1124744"/>
            <a:ext cx="5328592" cy="5040560"/>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pl-PL" sz="2400" b="1" dirty="0" smtClean="0"/>
              <a:t>WNIOSKI:</a:t>
            </a:r>
          </a:p>
          <a:p>
            <a:pPr algn="ctr"/>
            <a:r>
              <a:rPr lang="pl-PL" sz="2400" dirty="0" smtClean="0"/>
              <a:t>- Zarówno sposób wykonania i skuteczność termoizolacji obiektów  szkolnych oceniamy pozytywnie,</a:t>
            </a:r>
          </a:p>
          <a:p>
            <a:pPr marL="342900" indent="-342900" algn="ctr">
              <a:buFontTx/>
              <a:buChar char="-"/>
            </a:pPr>
            <a:r>
              <a:rPr lang="pl-PL" sz="2400" dirty="0" smtClean="0"/>
              <a:t>Mostki termiczne zauważane na połączeniu okien ze ścianą jest efektem niewłaściwego osadzenia okien,</a:t>
            </a:r>
          </a:p>
          <a:p>
            <a:pPr algn="ctr"/>
            <a:r>
              <a:rPr lang="pl-PL" sz="2400" dirty="0" smtClean="0"/>
              <a:t>- Na zdjęciach porównujących </a:t>
            </a:r>
            <a:r>
              <a:rPr lang="pl-PL" sz="2400" dirty="0"/>
              <a:t>ś</a:t>
            </a:r>
            <a:r>
              <a:rPr lang="pl-PL" sz="2400" dirty="0" smtClean="0"/>
              <a:t>ciany  z izolacją termiczna i bez wyraźnie widać bardzo duże straty ciepła .</a:t>
            </a:r>
            <a:endParaRPr lang="pl-PL" sz="2400"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Scale>
                                      <p:cBhvr>
                                        <p:cTn id="7" dur="1000" decel="50000" fill="hold">
                                          <p:stCondLst>
                                            <p:cond delay="0"/>
                                          </p:stCondLst>
                                        </p:cTn>
                                        <p:tgtEl>
                                          <p:spTgt spid="4">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bg/>
                                          </p:spTgt>
                                        </p:tgtEl>
                                        <p:attrNameLst>
                                          <p:attrName>ppt_x</p:attrName>
                                          <p:attrName>ppt_y</p:attrName>
                                        </p:attrNameLst>
                                      </p:cBhvr>
                                    </p:animMotion>
                                    <p:animEffect transition="in" filter="fade">
                                      <p:cBhvr>
                                        <p:cTn id="9" dur="1000"/>
                                        <p:tgtEl>
                                          <p:spTgt spid="4">
                                            <p:bg/>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Scale>
                                      <p:cBhvr>
                                        <p:cTn id="12"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0" end="0"/>
                                            </p:txEl>
                                          </p:spTgt>
                                        </p:tgtEl>
                                        <p:attrNameLst>
                                          <p:attrName>ppt_x</p:attrName>
                                          <p:attrName>ppt_y</p:attrName>
                                        </p:attrNameLst>
                                      </p:cBhvr>
                                    </p:animMotion>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Scale>
                                      <p:cBhvr>
                                        <p:cTn id="19"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4">
                                            <p:txEl>
                                              <p:pRg st="1" end="1"/>
                                            </p:txEl>
                                          </p:spTgt>
                                        </p:tgtEl>
                                        <p:attrNameLst>
                                          <p:attrName>ppt_x</p:attrName>
                                          <p:attrName>ppt_y</p:attrName>
                                        </p:attrNameLst>
                                      </p:cBhvr>
                                    </p:animMotion>
                                    <p:animEffect transition="in" filter="fade">
                                      <p:cBhvr>
                                        <p:cTn id="21" dur="1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Scale>
                                      <p:cBhvr>
                                        <p:cTn id="26"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xEl>
                                              <p:pRg st="2" end="2"/>
                                            </p:txEl>
                                          </p:spTgt>
                                        </p:tgtEl>
                                        <p:attrNameLst>
                                          <p:attrName>ppt_x</p:attrName>
                                          <p:attrName>ppt_y</p:attrName>
                                        </p:attrNameLst>
                                      </p:cBhvr>
                                    </p:animMotion>
                                    <p:animEffect transition="in" filter="fade">
                                      <p:cBhvr>
                                        <p:cTn id="28" dur="1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Scale>
                                      <p:cBhvr>
                                        <p:cTn id="33" dur="1000" decel="50000" fill="hold">
                                          <p:stCondLst>
                                            <p:cond delay="0"/>
                                          </p:stCondLst>
                                        </p:cTn>
                                        <p:tgtEl>
                                          <p:spTgt spid="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4">
                                            <p:txEl>
                                              <p:pRg st="3" end="3"/>
                                            </p:txEl>
                                          </p:spTgt>
                                        </p:tgtEl>
                                        <p:attrNameLst>
                                          <p:attrName>ppt_x</p:attrName>
                                          <p:attrName>ppt_y</p:attrName>
                                        </p:attrNameLst>
                                      </p:cBhvr>
                                    </p:animMotion>
                                    <p:animEffect transition="in" filter="fade">
                                      <p:cBhvr>
                                        <p:cTn id="35"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070"/>
            <a:ext cx="9170759" cy="687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ctrTitle"/>
          </p:nvPr>
        </p:nvSpPr>
        <p:spPr/>
        <p:txBody>
          <a:bodyPr/>
          <a:lstStyle/>
          <a:p>
            <a:r>
              <a:rPr lang="pl-PL" dirty="0" smtClean="0">
                <a:solidFill>
                  <a:schemeClr val="bg1"/>
                </a:solidFill>
                <a:latin typeface="Comic Sans MS" pitchFamily="66" charset="0"/>
              </a:rPr>
              <a:t>DZIĘKUJEY ZA UWAGĘ </a:t>
            </a:r>
            <a:endParaRPr lang="pl-PL" dirty="0">
              <a:solidFill>
                <a:schemeClr val="bg1"/>
              </a:solidFill>
              <a:latin typeface="Comic Sans MS" pitchFamily="66" charset="0"/>
            </a:endParaRPr>
          </a:p>
        </p:txBody>
      </p:sp>
      <p:sp>
        <p:nvSpPr>
          <p:cNvPr id="3" name="Podtytuł 2"/>
          <p:cNvSpPr>
            <a:spLocks noGrp="1"/>
          </p:cNvSpPr>
          <p:nvPr>
            <p:ph type="subTitle" idx="1"/>
          </p:nvPr>
        </p:nvSpPr>
        <p:spPr/>
        <p:txBody>
          <a:bodyPr/>
          <a:lstStyle/>
          <a:p>
            <a:endParaRPr lang="pl-PL"/>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0" fill="hold"/>
                                        <p:tgtEl>
                                          <p:spTgt spid="2"/>
                                        </p:tgtEl>
                                        <p:attrNameLst>
                                          <p:attrName>ppt_x</p:attrName>
                                        </p:attrNameLst>
                                      </p:cBhvr>
                                      <p:tavLst>
                                        <p:tav tm="0">
                                          <p:val>
                                            <p:strVal val="#ppt_x"/>
                                          </p:val>
                                        </p:tav>
                                        <p:tav tm="100000">
                                          <p:val>
                                            <p:strVal val="#ppt_x"/>
                                          </p:val>
                                        </p:tav>
                                      </p:tavLst>
                                    </p:anim>
                                    <p:anim calcmode="lin" valueType="num">
                                      <p:cBhvr>
                                        <p:cTn id="8" dur="15000" fill="hold"/>
                                        <p:tgtEl>
                                          <p:spTgt spid="2"/>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zawartości 3"/>
          <p:cNvSpPr>
            <a:spLocks noGrp="1"/>
          </p:cNvSpPr>
          <p:nvPr>
            <p:ph idx="1"/>
          </p:nvPr>
        </p:nvSpPr>
        <p:spPr/>
        <p:txBody>
          <a:bodyPr/>
          <a:lstStyle/>
          <a:p>
            <a:endParaRPr lang="pl-PL" dirty="0"/>
          </a:p>
        </p:txBody>
      </p:sp>
      <p:pic>
        <p:nvPicPr>
          <p:cNvPr id="11" name="Picture 3" descr="C:\Users\Nauczyciel\Desktop\2013-04-04 10.1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92696"/>
            <a:ext cx="5148064" cy="38610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2" name="Picture 8" descr="C:\Users\Nauczyciel\Desktop\2013-04-04 10.38.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0450">
            <a:off x="4570141" y="3108806"/>
            <a:ext cx="4390795" cy="3293096"/>
          </a:xfrm>
          <a:prstGeom prst="roundRect">
            <a:avLst>
              <a:gd name="adj" fmla="val 27613"/>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74085"/>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32"/>
                                        </p:tgtEl>
                                        <p:attrNameLst>
                                          <p:attrName>style.visibility</p:attrName>
                                        </p:attrNameLst>
                                      </p:cBhvr>
                                      <p:to>
                                        <p:strVal val="visible"/>
                                      </p:to>
                                    </p:set>
                                    <p:anim calcmode="lin" valueType="num">
                                      <p:cBhvr>
                                        <p:cTn id="14" dur="500" fill="hold"/>
                                        <p:tgtEl>
                                          <p:spTgt spid="1032"/>
                                        </p:tgtEl>
                                        <p:attrNameLst>
                                          <p:attrName>ppt_w</p:attrName>
                                        </p:attrNameLst>
                                      </p:cBhvr>
                                      <p:tavLst>
                                        <p:tav tm="0">
                                          <p:val>
                                            <p:fltVal val="0"/>
                                          </p:val>
                                        </p:tav>
                                        <p:tav tm="100000">
                                          <p:val>
                                            <p:strVal val="#ppt_w"/>
                                          </p:val>
                                        </p:tav>
                                      </p:tavLst>
                                    </p:anim>
                                    <p:anim calcmode="lin" valueType="num">
                                      <p:cBhvr>
                                        <p:cTn id="15" dur="500" fill="hold"/>
                                        <p:tgtEl>
                                          <p:spTgt spid="1032"/>
                                        </p:tgtEl>
                                        <p:attrNameLst>
                                          <p:attrName>ppt_h</p:attrName>
                                        </p:attrNameLst>
                                      </p:cBhvr>
                                      <p:tavLst>
                                        <p:tav tm="0">
                                          <p:val>
                                            <p:fltVal val="0"/>
                                          </p:val>
                                        </p:tav>
                                        <p:tav tm="100000">
                                          <p:val>
                                            <p:strVal val="#ppt_h"/>
                                          </p:val>
                                        </p:tav>
                                      </p:tavLst>
                                    </p:anim>
                                    <p:animEffect transition="in" filter="fade">
                                      <p:cBhvr>
                                        <p:cTn id="16"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7533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0" y="7937"/>
            <a:ext cx="9144000" cy="1332831"/>
          </a:xfrm>
          <a:noFill/>
        </p:spPr>
        <p:style>
          <a:lnRef idx="0">
            <a:scrgbClr r="0" g="0" b="0"/>
          </a:lnRef>
          <a:fillRef idx="1003">
            <a:schemeClr val="dk2"/>
          </a:fillRef>
          <a:effectRef idx="0">
            <a:scrgbClr r="0" g="0" b="0"/>
          </a:effectRef>
          <a:fontRef idx="major"/>
        </p:style>
        <p:txBody>
          <a:bodyPr>
            <a:normAutofit/>
          </a:bodyPr>
          <a:lstStyle/>
          <a:p>
            <a:r>
              <a:rPr lang="pl-PL" dirty="0" smtClean="0"/>
              <a:t>Okno na II piętrze</a:t>
            </a:r>
            <a:endParaRPr lang="pl-PL" dirty="0"/>
          </a:p>
        </p:txBody>
      </p:sp>
      <p:sp>
        <p:nvSpPr>
          <p:cNvPr id="4" name="AutoShape 2" descr="https://www.poczta.pl/mail/index.php/mail/viewmessage/getattachment/folder/INBOX/uniqueId/1137/mimeType/aW1hZ2UvanBlZw==/filenameOriginal/zdjeci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608" y="1196752"/>
            <a:ext cx="7800800" cy="362575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ymbol zastępczy zawartości 2"/>
          <p:cNvSpPr>
            <a:spLocks noGrp="1"/>
          </p:cNvSpPr>
          <p:nvPr>
            <p:ph idx="1"/>
          </p:nvPr>
        </p:nvSpPr>
        <p:spPr>
          <a:xfrm>
            <a:off x="0" y="5373216"/>
            <a:ext cx="9144000" cy="2016224"/>
          </a:xfrm>
          <a:noFill/>
        </p:spPr>
        <p:style>
          <a:lnRef idx="0">
            <a:scrgbClr r="0" g="0" b="0"/>
          </a:lnRef>
          <a:fillRef idx="1002">
            <a:schemeClr val="dk2"/>
          </a:fillRef>
          <a:effectRef idx="0">
            <a:scrgbClr r="0" g="0" b="0"/>
          </a:effectRef>
          <a:fontRef idx="major"/>
        </p:style>
        <p:txBody>
          <a:bodyPr/>
          <a:lstStyle/>
          <a:p>
            <a:pPr marL="0" indent="0" algn="ctr">
              <a:buNone/>
            </a:pPr>
            <a:r>
              <a:rPr lang="pl-PL" dirty="0" smtClean="0"/>
              <a:t>Miejsce, w którym się znajdujemy zostało oznaczone czerwoną kropką. Jesteśmy na II piętrze naprzeciw wejścia do Sali nr 209. </a:t>
            </a:r>
            <a:endParaRPr lang="pl-PL" dirty="0"/>
          </a:p>
        </p:txBody>
      </p:sp>
    </p:spTree>
    <p:extLst>
      <p:ext uri="{BB962C8B-B14F-4D97-AF65-F5344CB8AC3E}">
        <p14:creationId xmlns:p14="http://schemas.microsoft.com/office/powerpoint/2010/main" val="4081856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1000" fill="hold"/>
                                        <p:tgtEl>
                                          <p:spTgt spid="1027"/>
                                        </p:tgtEl>
                                        <p:attrNameLst>
                                          <p:attrName>ppt_w</p:attrName>
                                        </p:attrNameLst>
                                      </p:cBhvr>
                                      <p:tavLst>
                                        <p:tav tm="0">
                                          <p:val>
                                            <p:fltVal val="0"/>
                                          </p:val>
                                        </p:tav>
                                        <p:tav tm="100000">
                                          <p:val>
                                            <p:strVal val="#ppt_w"/>
                                          </p:val>
                                        </p:tav>
                                      </p:tavLst>
                                    </p:anim>
                                    <p:anim calcmode="lin" valueType="num">
                                      <p:cBhvr>
                                        <p:cTn id="14" dur="1000" fill="hold"/>
                                        <p:tgtEl>
                                          <p:spTgt spid="1027"/>
                                        </p:tgtEl>
                                        <p:attrNameLst>
                                          <p:attrName>ppt_h</p:attrName>
                                        </p:attrNameLst>
                                      </p:cBhvr>
                                      <p:tavLst>
                                        <p:tav tm="0">
                                          <p:val>
                                            <p:fltVal val="0"/>
                                          </p:val>
                                        </p:tav>
                                        <p:tav tm="100000">
                                          <p:val>
                                            <p:strVal val="#ppt_h"/>
                                          </p:val>
                                        </p:tav>
                                      </p:tavLst>
                                    </p:anim>
                                    <p:anim calcmode="lin" valueType="num">
                                      <p:cBhvr>
                                        <p:cTn id="15" dur="1000" fill="hold"/>
                                        <p:tgtEl>
                                          <p:spTgt spid="1027"/>
                                        </p:tgtEl>
                                        <p:attrNameLst>
                                          <p:attrName>style.rotation</p:attrName>
                                        </p:attrNameLst>
                                      </p:cBhvr>
                                      <p:tavLst>
                                        <p:tav tm="0">
                                          <p:val>
                                            <p:fltVal val="90"/>
                                          </p:val>
                                        </p:tav>
                                        <p:tav tm="100000">
                                          <p:val>
                                            <p:fltVal val="0"/>
                                          </p:val>
                                        </p:tav>
                                      </p:tavLst>
                                    </p:anim>
                                    <p:animEffect transition="in" filter="fade">
                                      <p:cBhvr>
                                        <p:cTn id="16" dur="1000"/>
                                        <p:tgtEl>
                                          <p:spTgt spid="1027"/>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6228184" y="-459432"/>
            <a:ext cx="3008313" cy="1162050"/>
          </a:xfrm>
        </p:spPr>
        <p:txBody>
          <a:bodyPr>
            <a:normAutofit/>
          </a:bodyPr>
          <a:lstStyle/>
          <a:p>
            <a:r>
              <a:rPr lang="pl-PL" sz="2800" dirty="0" smtClean="0">
                <a:solidFill>
                  <a:schemeClr val="bg1"/>
                </a:solidFill>
              </a:rPr>
              <a:t>Okno na II piętrze </a:t>
            </a:r>
            <a:endParaRPr lang="pl-PL" sz="2800" dirty="0">
              <a:solidFill>
                <a:schemeClr val="bg1"/>
              </a:solidFill>
            </a:endParaRPr>
          </a:p>
        </p:txBody>
      </p:sp>
      <p:sp>
        <p:nvSpPr>
          <p:cNvPr id="4" name="Symbol zastępczy tekstu 3"/>
          <p:cNvSpPr>
            <a:spLocks noGrp="1"/>
          </p:cNvSpPr>
          <p:nvPr>
            <p:ph type="body" sz="half" idx="2"/>
          </p:nvPr>
        </p:nvSpPr>
        <p:spPr>
          <a:xfrm>
            <a:off x="5724128" y="3501008"/>
            <a:ext cx="3008313" cy="3096344"/>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pl-PL" sz="2000" dirty="0" smtClean="0">
                <a:solidFill>
                  <a:schemeClr val="tx1"/>
                </a:solidFill>
              </a:rPr>
              <a:t>Na zdjęciu zrobionym kamerą termowizyjną możemy zauważyć miejsca gdzie występują znaczne straty ciepła. Możemy również zauważyć odbicie lamp  które również emitują chaotyczny ruch cząsteczek jakim jest ciepło.</a:t>
            </a:r>
            <a:endParaRPr lang="pl-PL" sz="2000" dirty="0">
              <a:solidFill>
                <a:schemeClr val="tx1"/>
              </a:solidFill>
            </a:endParaRPr>
          </a:p>
        </p:txBody>
      </p:sp>
      <p:pic>
        <p:nvPicPr>
          <p:cNvPr id="1026" name="Picture 2" descr="C:\Users\Nauczyciel\Desktop\gr III\termowizja\IR_028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56692"/>
            <a:ext cx="5544616" cy="5544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7" name="Picture 3" descr="C:\Users\Nauczyciel\Desktop\gr III\zwykle\IMG_01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052736"/>
            <a:ext cx="2912184" cy="200187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cxnSp>
        <p:nvCxnSpPr>
          <p:cNvPr id="10" name="Łącznik prosty ze strzałką 9"/>
          <p:cNvCxnSpPr/>
          <p:nvPr/>
        </p:nvCxnSpPr>
        <p:spPr>
          <a:xfrm flipH="1">
            <a:off x="3491880" y="4869160"/>
            <a:ext cx="288032" cy="7920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Łącznik prosty ze strzałką 15"/>
          <p:cNvCxnSpPr/>
          <p:nvPr/>
        </p:nvCxnSpPr>
        <p:spPr>
          <a:xfrm flipV="1">
            <a:off x="3851920" y="3284984"/>
            <a:ext cx="432048" cy="57606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Łącznik prosty ze strzałką 20"/>
          <p:cNvCxnSpPr/>
          <p:nvPr/>
        </p:nvCxnSpPr>
        <p:spPr>
          <a:xfrm flipH="1" flipV="1">
            <a:off x="3851920" y="2132856"/>
            <a:ext cx="72008" cy="43204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Łącznik prosty ze strzałką 24"/>
          <p:cNvCxnSpPr/>
          <p:nvPr/>
        </p:nvCxnSpPr>
        <p:spPr>
          <a:xfrm flipH="1">
            <a:off x="3491880" y="2708920"/>
            <a:ext cx="43204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053303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900" decel="100000" fill="hold"/>
                                        <p:tgtEl>
                                          <p:spTgt spid="102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800" decel="100000"/>
                                        <p:tgtEl>
                                          <p:spTgt spid="1027"/>
                                        </p:tgtEl>
                                      </p:cBhvr>
                                    </p:animEffect>
                                    <p:anim calcmode="lin" valueType="num">
                                      <p:cBhvr>
                                        <p:cTn id="26" dur="800" decel="100000" fill="hold"/>
                                        <p:tgtEl>
                                          <p:spTgt spid="1027"/>
                                        </p:tgtEl>
                                        <p:attrNameLst>
                                          <p:attrName>style.rotation</p:attrName>
                                        </p:attrNameLst>
                                      </p:cBhvr>
                                      <p:tavLst>
                                        <p:tav tm="0">
                                          <p:val>
                                            <p:fltVal val="-90"/>
                                          </p:val>
                                        </p:tav>
                                        <p:tav tm="100000">
                                          <p:val>
                                            <p:fltVal val="0"/>
                                          </p:val>
                                        </p:tav>
                                      </p:tavLst>
                                    </p:anim>
                                    <p:anim calcmode="lin" valueType="num">
                                      <p:cBhvr>
                                        <p:cTn id="27" dur="800" decel="100000" fill="hold"/>
                                        <p:tgtEl>
                                          <p:spTgt spid="1027"/>
                                        </p:tgtEl>
                                        <p:attrNameLst>
                                          <p:attrName>ppt_x</p:attrName>
                                        </p:attrNameLst>
                                      </p:cBhvr>
                                      <p:tavLst>
                                        <p:tav tm="0">
                                          <p:val>
                                            <p:strVal val="#ppt_x+0.4"/>
                                          </p:val>
                                        </p:tav>
                                        <p:tav tm="100000">
                                          <p:val>
                                            <p:strVal val="#ppt_x-0.05"/>
                                          </p:val>
                                        </p:tav>
                                      </p:tavLst>
                                    </p:anim>
                                    <p:anim calcmode="lin" valueType="num">
                                      <p:cBhvr>
                                        <p:cTn id="28" dur="800" decel="100000" fill="hold"/>
                                        <p:tgtEl>
                                          <p:spTgt spid="102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52" presetClass="entr" presetSubtype="0" fill="hold" grpId="0" nodeType="afterEffect">
                                  <p:stCondLst>
                                    <p:cond delay="0"/>
                                  </p:stCondLst>
                                  <p:childTnLst>
                                    <p:set>
                                      <p:cBhvr>
                                        <p:cTn id="33" dur="1" fill="hold">
                                          <p:stCondLst>
                                            <p:cond delay="0"/>
                                          </p:stCondLst>
                                        </p:cTn>
                                        <p:tgtEl>
                                          <p:spTgt spid="4">
                                            <p:bg/>
                                          </p:spTgt>
                                        </p:tgtEl>
                                        <p:attrNameLst>
                                          <p:attrName>style.visibility</p:attrName>
                                        </p:attrNameLst>
                                      </p:cBhvr>
                                      <p:to>
                                        <p:strVal val="visible"/>
                                      </p:to>
                                    </p:set>
                                    <p:animScale>
                                      <p:cBhvr>
                                        <p:cTn id="34" dur="1000" decel="50000" fill="hold">
                                          <p:stCondLst>
                                            <p:cond delay="0"/>
                                          </p:stCondLst>
                                        </p:cTn>
                                        <p:tgtEl>
                                          <p:spTgt spid="4">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4">
                                            <p:bg/>
                                          </p:spTgt>
                                        </p:tgtEl>
                                        <p:attrNameLst>
                                          <p:attrName>ppt_x</p:attrName>
                                          <p:attrName>ppt_y</p:attrName>
                                        </p:attrNameLst>
                                      </p:cBhvr>
                                    </p:animMotion>
                                    <p:animEffect transition="in" filter="fade">
                                      <p:cBhvr>
                                        <p:cTn id="36" dur="1000"/>
                                        <p:tgtEl>
                                          <p:spTgt spid="4">
                                            <p:bg/>
                                          </p:spTgt>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Scale>
                                      <p:cBhvr>
                                        <p:cTn id="39"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4">
                                            <p:txEl>
                                              <p:pRg st="0" end="0"/>
                                            </p:txEl>
                                          </p:spTgt>
                                        </p:tgtEl>
                                        <p:attrNameLst>
                                          <p:attrName>ppt_x</p:attrName>
                                          <p:attrName>ppt_y</p:attrName>
                                        </p:attrNameLst>
                                      </p:cBhvr>
                                    </p:animMotion>
                                    <p:animEffect transition="in" filter="fade">
                                      <p:cBhvr>
                                        <p:cTn id="41" dur="1000"/>
                                        <p:tgtEl>
                                          <p:spTgt spid="4">
                                            <p:txEl>
                                              <p:pRg st="0" end="0"/>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300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42"/>
            <a:ext cx="9154221" cy="686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457200" y="-99392"/>
            <a:ext cx="8229600" cy="1143000"/>
          </a:xfrm>
        </p:spPr>
        <p:txBody>
          <a:bodyPr/>
          <a:lstStyle/>
          <a:p>
            <a:r>
              <a:rPr lang="pl-PL" dirty="0" smtClean="0"/>
              <a:t>Element grzewczy</a:t>
            </a:r>
            <a:endParaRPr lang="pl-PL"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948605"/>
            <a:ext cx="8553450" cy="3992563"/>
          </a:xfrm>
          <a:prstGeom prst="roundRect">
            <a:avLst>
              <a:gd name="adj" fmla="val 4167"/>
            </a:avLst>
          </a:prstGeom>
          <a:solidFill>
            <a:srgbClr val="FFFFFF"/>
          </a:solidFill>
          <a:ln w="76200" cap="sq">
            <a:solidFill>
              <a:srgbClr val="EAEAEA"/>
            </a:solidFill>
            <a:miter lim="800000"/>
          </a:ln>
          <a:effectLst>
            <a:outerShdw dist="35921" dir="2700000" algn="ctr" rotWithShape="0">
              <a:schemeClr val="bg2"/>
            </a:outerShdw>
            <a:softEdge rad="635000"/>
          </a:effectLst>
          <a:scene3d>
            <a:camera prst="orthographicFront"/>
            <a:lightRig rig="threePt" dir="t">
              <a:rot lat="0" lon="0" rev="2700000"/>
            </a:lightRig>
          </a:scene3d>
          <a:sp3d contourW="6350">
            <a:bevelT h="38100"/>
            <a:contourClr>
              <a:srgbClr val="C0C0C0"/>
            </a:contourClr>
          </a:sp3d>
          <a:extLst/>
        </p:spPr>
      </p:pic>
      <p:sp>
        <p:nvSpPr>
          <p:cNvPr id="3" name="Symbol zastępczy zawartości 2"/>
          <p:cNvSpPr>
            <a:spLocks noGrp="1"/>
          </p:cNvSpPr>
          <p:nvPr>
            <p:ph idx="1"/>
          </p:nvPr>
        </p:nvSpPr>
        <p:spPr>
          <a:xfrm>
            <a:off x="438944" y="5085184"/>
            <a:ext cx="8229600" cy="1726803"/>
          </a:xfrm>
        </p:spPr>
        <p:style>
          <a:lnRef idx="1">
            <a:schemeClr val="accent3"/>
          </a:lnRef>
          <a:fillRef idx="2">
            <a:schemeClr val="accent3"/>
          </a:fillRef>
          <a:effectRef idx="1">
            <a:schemeClr val="accent3"/>
          </a:effectRef>
          <a:fontRef idx="minor">
            <a:schemeClr val="dk1"/>
          </a:fontRef>
        </p:style>
        <p:txBody>
          <a:bodyPr/>
          <a:lstStyle/>
          <a:p>
            <a:pPr marL="0" indent="0" algn="ctr">
              <a:buNone/>
            </a:pPr>
            <a:r>
              <a:rPr lang="pl-PL" dirty="0" smtClean="0"/>
              <a:t>Element grzewczy który również został oznaczony czerwonym polem umieszczony jest pod oknem przed salą 209.</a:t>
            </a:r>
            <a:endParaRPr lang="pl-PL" dirty="0"/>
          </a:p>
        </p:txBody>
      </p:sp>
    </p:spTree>
    <p:extLst>
      <p:ext uri="{BB962C8B-B14F-4D97-AF65-F5344CB8AC3E}">
        <p14:creationId xmlns:p14="http://schemas.microsoft.com/office/powerpoint/2010/main" val="28837762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ipe(down)">
                                      <p:cBhvr>
                                        <p:cTn id="13" dur="580">
                                          <p:stCondLst>
                                            <p:cond delay="0"/>
                                          </p:stCondLst>
                                        </p:cTn>
                                        <p:tgtEl>
                                          <p:spTgt spid="2051"/>
                                        </p:tgtEl>
                                      </p:cBhvr>
                                    </p:animEffect>
                                    <p:anim calcmode="lin" valueType="num">
                                      <p:cBhvr>
                                        <p:cTn id="14" dur="1822" tmFilter="0,0; 0.14,0.36; 0.43,0.73; 0.71,0.91; 1.0,1.0">
                                          <p:stCondLst>
                                            <p:cond delay="0"/>
                                          </p:stCondLst>
                                        </p:cTn>
                                        <p:tgtEl>
                                          <p:spTgt spid="205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05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05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05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051"/>
                                        </p:tgtEl>
                                        <p:attrNameLst>
                                          <p:attrName>ppt_y</p:attrName>
                                        </p:attrNameLst>
                                      </p:cBhvr>
                                      <p:tavLst>
                                        <p:tav tm="0" fmla="#ppt_y-sin(pi*$)/81">
                                          <p:val>
                                            <p:fltVal val="0"/>
                                          </p:val>
                                        </p:tav>
                                        <p:tav tm="100000">
                                          <p:val>
                                            <p:fltVal val="1"/>
                                          </p:val>
                                        </p:tav>
                                      </p:tavLst>
                                    </p:anim>
                                    <p:animScale>
                                      <p:cBhvr>
                                        <p:cTn id="19" dur="26">
                                          <p:stCondLst>
                                            <p:cond delay="650"/>
                                          </p:stCondLst>
                                        </p:cTn>
                                        <p:tgtEl>
                                          <p:spTgt spid="2051"/>
                                        </p:tgtEl>
                                      </p:cBhvr>
                                      <p:to x="100000" y="60000"/>
                                    </p:animScale>
                                    <p:animScale>
                                      <p:cBhvr>
                                        <p:cTn id="20" dur="166" decel="50000">
                                          <p:stCondLst>
                                            <p:cond delay="676"/>
                                          </p:stCondLst>
                                        </p:cTn>
                                        <p:tgtEl>
                                          <p:spTgt spid="2051"/>
                                        </p:tgtEl>
                                      </p:cBhvr>
                                      <p:to x="100000" y="100000"/>
                                    </p:animScale>
                                    <p:animScale>
                                      <p:cBhvr>
                                        <p:cTn id="21" dur="26">
                                          <p:stCondLst>
                                            <p:cond delay="1312"/>
                                          </p:stCondLst>
                                        </p:cTn>
                                        <p:tgtEl>
                                          <p:spTgt spid="2051"/>
                                        </p:tgtEl>
                                      </p:cBhvr>
                                      <p:to x="100000" y="80000"/>
                                    </p:animScale>
                                    <p:animScale>
                                      <p:cBhvr>
                                        <p:cTn id="22" dur="166" decel="50000">
                                          <p:stCondLst>
                                            <p:cond delay="1338"/>
                                          </p:stCondLst>
                                        </p:cTn>
                                        <p:tgtEl>
                                          <p:spTgt spid="2051"/>
                                        </p:tgtEl>
                                      </p:cBhvr>
                                      <p:to x="100000" y="100000"/>
                                    </p:animScale>
                                    <p:animScale>
                                      <p:cBhvr>
                                        <p:cTn id="23" dur="26">
                                          <p:stCondLst>
                                            <p:cond delay="1642"/>
                                          </p:stCondLst>
                                        </p:cTn>
                                        <p:tgtEl>
                                          <p:spTgt spid="2051"/>
                                        </p:tgtEl>
                                      </p:cBhvr>
                                      <p:to x="100000" y="90000"/>
                                    </p:animScale>
                                    <p:animScale>
                                      <p:cBhvr>
                                        <p:cTn id="24" dur="166" decel="50000">
                                          <p:stCondLst>
                                            <p:cond delay="1668"/>
                                          </p:stCondLst>
                                        </p:cTn>
                                        <p:tgtEl>
                                          <p:spTgt spid="2051"/>
                                        </p:tgtEl>
                                      </p:cBhvr>
                                      <p:to x="100000" y="100000"/>
                                    </p:animScale>
                                    <p:animScale>
                                      <p:cBhvr>
                                        <p:cTn id="25" dur="26">
                                          <p:stCondLst>
                                            <p:cond delay="1808"/>
                                          </p:stCondLst>
                                        </p:cTn>
                                        <p:tgtEl>
                                          <p:spTgt spid="2051"/>
                                        </p:tgtEl>
                                      </p:cBhvr>
                                      <p:to x="100000" y="95000"/>
                                    </p:animScale>
                                    <p:animScale>
                                      <p:cBhvr>
                                        <p:cTn id="26" dur="166" decel="50000">
                                          <p:stCondLst>
                                            <p:cond delay="1834"/>
                                          </p:stCondLst>
                                        </p:cTn>
                                        <p:tgtEl>
                                          <p:spTgt spid="2051"/>
                                        </p:tgtEl>
                                      </p:cBhvr>
                                      <p:to x="100000" y="100000"/>
                                    </p:animScale>
                                  </p:childTnLst>
                                </p:cTn>
                              </p:par>
                            </p:childTnLst>
                          </p:cTn>
                        </p:par>
                        <p:par>
                          <p:cTn id="27" fill="hold">
                            <p:stCondLst>
                              <p:cond delay="3000"/>
                            </p:stCondLst>
                            <p:childTnLst>
                              <p:par>
                                <p:cTn id="28" presetID="35" presetClass="entr" presetSubtype="0" fill="hold" grpId="0" nodeType="afterEffect">
                                  <p:stCondLst>
                                    <p:cond delay="0"/>
                                  </p:stCondLst>
                                  <p:childTnLst>
                                    <p:set>
                                      <p:cBhvr>
                                        <p:cTn id="29" dur="1" fill="hold">
                                          <p:stCondLst>
                                            <p:cond delay="0"/>
                                          </p:stCondLst>
                                        </p:cTn>
                                        <p:tgtEl>
                                          <p:spTgt spid="3">
                                            <p:bg/>
                                          </p:spTgt>
                                        </p:tgtEl>
                                        <p:attrNameLst>
                                          <p:attrName>style.visibility</p:attrName>
                                        </p:attrNameLst>
                                      </p:cBhvr>
                                      <p:to>
                                        <p:strVal val="visible"/>
                                      </p:to>
                                    </p:set>
                                    <p:animEffect transition="in" filter="fade">
                                      <p:cBhvr>
                                        <p:cTn id="30" dur="2000"/>
                                        <p:tgtEl>
                                          <p:spTgt spid="3">
                                            <p:bg/>
                                          </p:spTgt>
                                        </p:tgtEl>
                                      </p:cBhvr>
                                    </p:animEffect>
                                    <p:anim calcmode="lin" valueType="num">
                                      <p:cBhvr>
                                        <p:cTn id="31" dur="2000" fill="hold"/>
                                        <p:tgtEl>
                                          <p:spTgt spid="3">
                                            <p:bg/>
                                          </p:spTgt>
                                        </p:tgtEl>
                                        <p:attrNameLst>
                                          <p:attrName>style.rotation</p:attrName>
                                        </p:attrNameLst>
                                      </p:cBhvr>
                                      <p:tavLst>
                                        <p:tav tm="0">
                                          <p:val>
                                            <p:fltVal val="720"/>
                                          </p:val>
                                        </p:tav>
                                        <p:tav tm="100000">
                                          <p:val>
                                            <p:fltVal val="0"/>
                                          </p:val>
                                        </p:tav>
                                      </p:tavLst>
                                    </p:anim>
                                    <p:anim calcmode="lin" valueType="num">
                                      <p:cBhvr>
                                        <p:cTn id="32" dur="2000" fill="hold"/>
                                        <p:tgtEl>
                                          <p:spTgt spid="3">
                                            <p:bg/>
                                          </p:spTgt>
                                        </p:tgtEl>
                                        <p:attrNameLst>
                                          <p:attrName>ppt_h</p:attrName>
                                        </p:attrNameLst>
                                      </p:cBhvr>
                                      <p:tavLst>
                                        <p:tav tm="0">
                                          <p:val>
                                            <p:fltVal val="0"/>
                                          </p:val>
                                        </p:tav>
                                        <p:tav tm="100000">
                                          <p:val>
                                            <p:strVal val="#ppt_h"/>
                                          </p:val>
                                        </p:tav>
                                      </p:tavLst>
                                    </p:anim>
                                    <p:anim calcmode="lin" valueType="num">
                                      <p:cBhvr>
                                        <p:cTn id="33" dur="2000" fill="hold"/>
                                        <p:tgtEl>
                                          <p:spTgt spid="3">
                                            <p:bg/>
                                          </p:spTgt>
                                        </p:tgtEl>
                                        <p:attrNameLst>
                                          <p:attrName>ppt_w</p:attrName>
                                        </p:attrNameLst>
                                      </p:cBhvr>
                                      <p:tavLst>
                                        <p:tav tm="0">
                                          <p:val>
                                            <p:fltVal val="0"/>
                                          </p:val>
                                        </p:tav>
                                        <p:tav tm="100000">
                                          <p:val>
                                            <p:strVal val="#ppt_w"/>
                                          </p:val>
                                        </p:tav>
                                      </p:tavLst>
                                    </p:anim>
                                  </p:childTnLst>
                                </p:cTn>
                              </p:par>
                              <p:par>
                                <p:cTn id="34" presetID="35" presetClass="entr" presetSubtype="0" fill="hold" grpId="0"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fade">
                                      <p:cBhvr>
                                        <p:cTn id="36" dur="2000"/>
                                        <p:tgtEl>
                                          <p:spTgt spid="3">
                                            <p:txEl>
                                              <p:pRg st="0" end="0"/>
                                            </p:txEl>
                                          </p:spTgt>
                                        </p:tgtEl>
                                      </p:cBhvr>
                                    </p:animEffect>
                                    <p:anim calcmode="lin" valueType="num">
                                      <p:cBhvr>
                                        <p:cTn id="37"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38"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9"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44"/>
            <a:ext cx="9144000" cy="688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457200" y="-27384"/>
            <a:ext cx="3008313" cy="814412"/>
          </a:xfrm>
        </p:spPr>
        <p:txBody>
          <a:bodyPr/>
          <a:lstStyle/>
          <a:p>
            <a:r>
              <a:rPr lang="pl-PL" dirty="0" smtClean="0">
                <a:solidFill>
                  <a:schemeClr val="bg1"/>
                </a:solidFill>
              </a:rPr>
              <a:t>Element grzewczy na przeciw Sali nr 209.</a:t>
            </a:r>
            <a:endParaRPr lang="pl-PL" dirty="0">
              <a:solidFill>
                <a:schemeClr val="bg1"/>
              </a:solidFill>
            </a:endParaRPr>
          </a:p>
        </p:txBody>
      </p:sp>
      <p:sp>
        <p:nvSpPr>
          <p:cNvPr id="4" name="Symbol zastępczy tekstu 3"/>
          <p:cNvSpPr>
            <a:spLocks noGrp="1"/>
          </p:cNvSpPr>
          <p:nvPr>
            <p:ph type="body" sz="half" idx="2"/>
          </p:nvPr>
        </p:nvSpPr>
        <p:spPr>
          <a:xfrm>
            <a:off x="457200" y="836712"/>
            <a:ext cx="3008313" cy="4320480"/>
          </a:xfrm>
        </p:spPr>
        <p:style>
          <a:lnRef idx="1">
            <a:schemeClr val="dk1"/>
          </a:lnRef>
          <a:fillRef idx="2">
            <a:schemeClr val="dk1"/>
          </a:fillRef>
          <a:effectRef idx="1">
            <a:schemeClr val="dk1"/>
          </a:effectRef>
          <a:fontRef idx="minor">
            <a:schemeClr val="dk1"/>
          </a:fontRef>
        </p:style>
        <p:txBody>
          <a:bodyPr>
            <a:noAutofit/>
          </a:bodyPr>
          <a:lstStyle/>
          <a:p>
            <a:pPr algn="ctr"/>
            <a:r>
              <a:rPr lang="pl-PL" sz="1600" dirty="0" smtClean="0">
                <a:solidFill>
                  <a:schemeClr val="tx1"/>
                </a:solidFill>
              </a:rPr>
              <a:t>Na zamieszczonym zdjęciu widzimy  właściwości ciepła. Ciepło zawsze unosi się  do góry.  Powietrze, które zbliża się do grzejnika zostaje przez niego ogrzane i unosi się do góry wypierając zimne powietrze ku dołowi. Widzimy również jak zasilany jest zamieszczony element, górny przewód ma wyższą temperaturę co świadczy o tym, ze jest przewodem doprowadzającym ciecz ogrzaną w kotle. Dolny natomiast doprowadza ciecz, która oddała swoją energię cieplną  do kotła by ją ponownie ogrzać .</a:t>
            </a:r>
            <a:endParaRPr lang="pl-PL" sz="1600" dirty="0">
              <a:solidFill>
                <a:schemeClr val="tx1"/>
              </a:solidFill>
            </a:endParaRPr>
          </a:p>
        </p:txBody>
      </p:sp>
      <p:pic>
        <p:nvPicPr>
          <p:cNvPr id="3075" name="Picture 3" descr="C:\Users\Nauczyciel\Desktop\gr III\termowizja\IR_03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4490" y="620687"/>
            <a:ext cx="5328592" cy="53285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3" name="Picture 2" descr="C:\Users\Nauczyciel\Desktop\gr III\zwykle\IMG_0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532" y="5174179"/>
            <a:ext cx="2322004" cy="15502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Siedmiokąt 4"/>
          <p:cNvSpPr/>
          <p:nvPr/>
        </p:nvSpPr>
        <p:spPr>
          <a:xfrm>
            <a:off x="4896160" y="3140968"/>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4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438914"/>
            <a:ext cx="249237" cy="298450"/>
          </a:xfrm>
          <a:prstGeom prst="rect">
            <a:avLst/>
          </a:prstGeom>
          <a:solidFill>
            <a:srgbClr val="1636C0"/>
          </a:solidFill>
          <a:ln>
            <a:noFill/>
          </a:ln>
          <a:effectLst/>
        </p:spPr>
      </p:pic>
      <p:sp>
        <p:nvSpPr>
          <p:cNvPr id="24" name="Siedmiokąt 23"/>
          <p:cNvSpPr/>
          <p:nvPr/>
        </p:nvSpPr>
        <p:spPr>
          <a:xfrm>
            <a:off x="5653285" y="2852936"/>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iedmiokąt 24"/>
          <p:cNvSpPr/>
          <p:nvPr/>
        </p:nvSpPr>
        <p:spPr>
          <a:xfrm>
            <a:off x="4932040" y="2612750"/>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Siedmiokąt 25"/>
          <p:cNvSpPr/>
          <p:nvPr/>
        </p:nvSpPr>
        <p:spPr>
          <a:xfrm>
            <a:off x="6266979" y="2612750"/>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Siedmiokąt 26"/>
          <p:cNvSpPr/>
          <p:nvPr/>
        </p:nvSpPr>
        <p:spPr>
          <a:xfrm>
            <a:off x="5359458" y="2677537"/>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iedmiokąt 27"/>
          <p:cNvSpPr/>
          <p:nvPr/>
        </p:nvSpPr>
        <p:spPr>
          <a:xfrm>
            <a:off x="5841544" y="2677537"/>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Siedmiokąt 28"/>
          <p:cNvSpPr/>
          <p:nvPr/>
        </p:nvSpPr>
        <p:spPr>
          <a:xfrm>
            <a:off x="6660232" y="2900782"/>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iedmiokąt 29"/>
          <p:cNvSpPr/>
          <p:nvPr/>
        </p:nvSpPr>
        <p:spPr>
          <a:xfrm>
            <a:off x="7164288" y="3212976"/>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Siedmiokąt 30"/>
          <p:cNvSpPr/>
          <p:nvPr/>
        </p:nvSpPr>
        <p:spPr>
          <a:xfrm>
            <a:off x="7740352" y="3091272"/>
            <a:ext cx="288032" cy="288032"/>
          </a:xfrm>
          <a:prstGeom prst="hep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835" y="4219054"/>
            <a:ext cx="249237" cy="298450"/>
          </a:xfrm>
          <a:prstGeom prst="rect">
            <a:avLst/>
          </a:prstGeom>
          <a:solidFill>
            <a:srgbClr val="1636C0"/>
          </a:solidFill>
          <a:ln>
            <a:noFill/>
          </a:ln>
          <a:effectLst/>
        </p:spPr>
      </p:pic>
      <p:pic>
        <p:nvPicPr>
          <p:cNvPr id="3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949" y="4398151"/>
            <a:ext cx="249237" cy="298450"/>
          </a:xfrm>
          <a:prstGeom prst="rect">
            <a:avLst/>
          </a:prstGeom>
          <a:solidFill>
            <a:srgbClr val="1636C0"/>
          </a:solidFill>
          <a:ln>
            <a:noFill/>
          </a:ln>
          <a:effectLst/>
        </p:spPr>
      </p:pic>
      <p:pic>
        <p:nvPicPr>
          <p:cNvPr id="3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080" y="4318477"/>
            <a:ext cx="249237" cy="298450"/>
          </a:xfrm>
          <a:prstGeom prst="rect">
            <a:avLst/>
          </a:prstGeom>
          <a:solidFill>
            <a:srgbClr val="1636C0"/>
          </a:solidFill>
          <a:ln>
            <a:noFill/>
          </a:ln>
          <a:effectLst/>
        </p:spPr>
      </p:pic>
      <p:pic>
        <p:nvPicPr>
          <p:cNvPr id="3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479498"/>
            <a:ext cx="249237" cy="298450"/>
          </a:xfrm>
          <a:prstGeom prst="rect">
            <a:avLst/>
          </a:prstGeom>
          <a:solidFill>
            <a:srgbClr val="1636C0"/>
          </a:solidFill>
          <a:ln>
            <a:noFill/>
          </a:ln>
          <a:effectLst/>
        </p:spPr>
      </p:pic>
      <p:pic>
        <p:nvPicPr>
          <p:cNvPr id="3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995" y="4566136"/>
            <a:ext cx="249237" cy="298450"/>
          </a:xfrm>
          <a:prstGeom prst="rect">
            <a:avLst/>
          </a:prstGeom>
          <a:solidFill>
            <a:srgbClr val="1636C0"/>
          </a:solidFill>
          <a:ln>
            <a:noFill/>
          </a:ln>
          <a:effectLst/>
        </p:spPr>
      </p:pic>
      <p:pic>
        <p:nvPicPr>
          <p:cNvPr id="3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3083" y="4479498"/>
            <a:ext cx="249237" cy="298450"/>
          </a:xfrm>
          <a:prstGeom prst="rect">
            <a:avLst/>
          </a:prstGeom>
          <a:solidFill>
            <a:srgbClr val="1636C0"/>
          </a:solidFill>
          <a:ln>
            <a:noFill/>
          </a:ln>
          <a:effectLst/>
        </p:spPr>
      </p:pic>
      <p:pic>
        <p:nvPicPr>
          <p:cNvPr id="3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109" y="4777948"/>
            <a:ext cx="249237" cy="298450"/>
          </a:xfrm>
          <a:prstGeom prst="rect">
            <a:avLst/>
          </a:prstGeom>
          <a:solidFill>
            <a:srgbClr val="1636C0"/>
          </a:solidFill>
          <a:ln>
            <a:noFill/>
          </a:ln>
          <a:effectLst/>
        </p:spPr>
      </p:pic>
      <p:pic>
        <p:nvPicPr>
          <p:cNvPr id="3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5733" y="4713731"/>
            <a:ext cx="249237" cy="298450"/>
          </a:xfrm>
          <a:prstGeom prst="rect">
            <a:avLst/>
          </a:prstGeom>
          <a:solidFill>
            <a:srgbClr val="1636C0"/>
          </a:solidFill>
          <a:ln>
            <a:noFill/>
          </a:ln>
          <a:effectLst/>
        </p:spPr>
      </p:pic>
    </p:spTree>
    <p:extLst>
      <p:ext uri="{BB962C8B-B14F-4D97-AF65-F5344CB8AC3E}">
        <p14:creationId xmlns:p14="http://schemas.microsoft.com/office/powerpoint/2010/main" val="2732509679"/>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500" fill="hold"/>
                                        <p:tgtEl>
                                          <p:spTgt spid="3075"/>
                                        </p:tgtEl>
                                        <p:attrNameLst>
                                          <p:attrName>ppt_w</p:attrName>
                                        </p:attrNameLst>
                                      </p:cBhvr>
                                      <p:tavLst>
                                        <p:tav tm="0">
                                          <p:val>
                                            <p:fltVal val="0"/>
                                          </p:val>
                                        </p:tav>
                                        <p:tav tm="100000">
                                          <p:val>
                                            <p:strVal val="#ppt_w"/>
                                          </p:val>
                                        </p:tav>
                                      </p:tavLst>
                                    </p:anim>
                                    <p:anim calcmode="lin" valueType="num">
                                      <p:cBhvr>
                                        <p:cTn id="14" dur="500" fill="hold"/>
                                        <p:tgtEl>
                                          <p:spTgt spid="3075"/>
                                        </p:tgtEl>
                                        <p:attrNameLst>
                                          <p:attrName>ppt_h</p:attrName>
                                        </p:attrNameLst>
                                      </p:cBhvr>
                                      <p:tavLst>
                                        <p:tav tm="0">
                                          <p:val>
                                            <p:fltVal val="0"/>
                                          </p:val>
                                        </p:tav>
                                        <p:tav tm="100000">
                                          <p:val>
                                            <p:strVal val="#ppt_h"/>
                                          </p:val>
                                        </p:tav>
                                      </p:tavLst>
                                    </p:anim>
                                    <p:animEffect transition="in" filter="fade">
                                      <p:cBhvr>
                                        <p:cTn id="15" dur="500"/>
                                        <p:tgtEl>
                                          <p:spTgt spid="3075"/>
                                        </p:tgtEl>
                                      </p:cBhvr>
                                    </p:animEffect>
                                  </p:childTnLst>
                                </p:cTn>
                              </p:par>
                              <p:par>
                                <p:cTn id="16" presetID="40" presetClass="path" presetSubtype="0" repeatCount="indefinite" accel="50000" decel="50000" fill="hold" grpId="0" nodeType="withEffect">
                                  <p:stCondLst>
                                    <p:cond delay="0"/>
                                  </p:stCondLst>
                                  <p:childTnLst>
                                    <p:animMotion origin="layout" path="M 3.61111E-6 -3.7037E-7 C -0.01441 -0.00324 -0.02813 -0.00787 -0.02848 -0.01852 C -0.02882 -0.03032 -0.01545 -0.03542 -0.00122 -0.04005 C 0.01441 -0.0463 0.02986 -0.05093 0.02916 -0.06435 C 0.02899 -0.07639 0.01336 -0.07963 -0.00261 -0.08403 C -0.01702 -0.08588 -0.03056 -0.09028 -0.03108 -0.10231 C -0.0316 -0.11296 -0.01806 -0.11898 -0.00382 -0.12407 C 0.0118 -0.12893 0.02725 -0.13495 0.02691 -0.14699 C 0.02656 -0.15903 -0.00521 -0.16667 -0.00504 -0.16667 C -0.01962 -0.16968 -0.03316 -0.17315 -0.03351 -0.18495 C -0.03403 -0.19699 -0.02049 -0.20185 -0.00643 -0.20648 C 0.0092 -0.21273 0.02465 -0.21759 0.0243 -0.23102 C 0.02361 -0.24306 0.00816 -0.24606 -0.00782 -0.24907 C -0.02223 -0.2537 -0.03577 -0.25694 -0.03611 -0.26898 C -0.03646 -0.2794 -0.02309 -0.28565 -0.00903 -0.29051 C 0.00659 -0.29537 0.02205 -0.30162 0.0217 -0.31343 C 0.02135 -0.32523 0.00555 -0.3287 -0.01042 -0.3331 " pathEditMode="relative" rAng="16059353" ptsTypes="fffffffffffffffff">
                                      <p:cBhvr>
                                        <p:cTn id="17" dur="2000" fill="hold"/>
                                        <p:tgtEl>
                                          <p:spTgt spid="31"/>
                                        </p:tgtEl>
                                        <p:attrNameLst>
                                          <p:attrName>ppt_x</p:attrName>
                                          <p:attrName>ppt_y</p:attrName>
                                        </p:attrNameLst>
                                      </p:cBhvr>
                                      <p:rCtr x="-347" y="-16667"/>
                                    </p:animMotion>
                                  </p:childTnLst>
                                  <p:subTnLst>
                                    <p:set>
                                      <p:cBhvr override="childStyle">
                                        <p:cTn dur="1" fill="hold" display="0" masterRel="sameClick" afterEffect="1">
                                          <p:stCondLst>
                                            <p:cond evt="end" delay="0">
                                              <p:tn val="16"/>
                                            </p:cond>
                                          </p:stCondLst>
                                        </p:cTn>
                                        <p:tgtEl>
                                          <p:spTgt spid="31"/>
                                        </p:tgtEl>
                                        <p:attrNameLst>
                                          <p:attrName>style.visibility</p:attrName>
                                        </p:attrNameLst>
                                      </p:cBhvr>
                                      <p:to>
                                        <p:strVal val="hidden"/>
                                      </p:to>
                                    </p:set>
                                  </p:subTnLst>
                                </p:cTn>
                              </p:par>
                              <p:par>
                                <p:cTn id="18" presetID="40" presetClass="path" presetSubtype="0" repeatCount="indefinite" accel="50000" decel="50000" fill="hold" grpId="0" nodeType="withEffect">
                                  <p:stCondLst>
                                    <p:cond delay="0"/>
                                  </p:stCondLst>
                                  <p:childTnLst>
                                    <p:animMotion origin="layout" path="M 2.77778E-7 3.7037E-7 C -0.01458 0.00023 -0.02865 -0.00162 -0.03021 -0.01181 C -0.03229 -0.02361 -0.01944 -0.03125 -0.00608 -0.03889 C 0.00868 -0.04861 0.02309 -0.05625 0.02101 -0.06944 C 0.01927 -0.08125 0.00365 -0.08125 -0.01285 -0.08194 C -0.02691 -0.08102 -0.04097 -0.08264 -0.04306 -0.09444 C -0.04444 -0.10463 -0.03194 -0.11343 -0.01858 -0.1213 C -0.00365 -0.1294 0.01042 -0.13866 0.00868 -0.15046 C 0.00694 -0.16227 -0.025 -0.16296 -0.02483 -0.16296 C -0.03976 -0.16319 -0.05347 -0.16389 -0.05538 -0.175 C -0.05694 -0.18704 -0.04427 -0.19468 -0.0309 -0.20232 C -0.01649 -0.21157 -0.00191 -0.21968 -0.00382 -0.23241 C -0.00573 -0.24444 -0.02118 -0.24421 -0.03733 -0.24398 C -0.05208 -0.2456 -0.06597 -0.2456 -0.06771 -0.25741 C -0.06927 -0.26782 -0.05677 -0.27662 -0.04375 -0.28449 C -0.02865 -0.29259 -0.01441 -0.30185 -0.01632 -0.31366 C -0.01806 -0.32523 -0.03385 -0.32523 -0.04983 -0.32616 " pathEditMode="relative" rAng="-6087946" ptsTypes="fffffffffffffffff">
                                      <p:cBhvr>
                                        <p:cTn id="19" dur="2000" fill="hold"/>
                                        <p:tgtEl>
                                          <p:spTgt spid="30"/>
                                        </p:tgtEl>
                                        <p:attrNameLst>
                                          <p:attrName>ppt_x</p:attrName>
                                          <p:attrName>ppt_y</p:attrName>
                                        </p:attrNameLst>
                                      </p:cBhvr>
                                      <p:rCtr x="-2344" y="-16343"/>
                                    </p:animMotion>
                                  </p:childTnLst>
                                  <p:subTnLst>
                                    <p:set>
                                      <p:cBhvr override="childStyle">
                                        <p:cTn dur="1" fill="hold" display="0" masterRel="sameClick" afterEffect="1">
                                          <p:stCondLst>
                                            <p:cond evt="end" delay="0">
                                              <p:tn val="18"/>
                                            </p:cond>
                                          </p:stCondLst>
                                        </p:cTn>
                                        <p:tgtEl>
                                          <p:spTgt spid="30"/>
                                        </p:tgtEl>
                                        <p:attrNameLst>
                                          <p:attrName>style.visibility</p:attrName>
                                        </p:attrNameLst>
                                      </p:cBhvr>
                                      <p:to>
                                        <p:strVal val="hidden"/>
                                      </p:to>
                                    </p:set>
                                  </p:subTnLst>
                                </p:cTn>
                              </p:par>
                              <p:par>
                                <p:cTn id="20" presetID="40" presetClass="path" presetSubtype="0" repeatCount="indefinite" accel="50000" decel="50000" fill="hold" grpId="0" nodeType="withEffect">
                                  <p:stCondLst>
                                    <p:cond delay="0"/>
                                  </p:stCondLst>
                                  <p:childTnLst>
                                    <p:animMotion origin="layout" path="M 8.33333E-7 -3.7037E-6 C -0.01424 -0.00393 -0.02778 -0.00926 -0.02778 -0.0199 C -0.02778 -0.03194 -0.01424 -0.03611 8.33333E-7 -0.04004 C 0.0158 -0.04537 0.03125 -0.0493 0.03125 -0.06273 C 0.03125 -0.07476 0.0158 -0.0787 8.33333E-7 -0.08402 C -0.01424 -0.08657 -0.02778 -0.09189 -0.02778 -0.10393 C -0.02778 -0.11458 -0.01424 -0.1199 8.33333E-7 -0.12407 C 0.0158 -0.12801 0.03125 -0.13333 0.03125 -0.14537 C 0.03125 -0.1574 8.33333E-7 -0.16666 0.00017 -0.16666 C -0.01424 -0.1706 -0.02778 -0.17476 -0.02778 -0.18657 C -0.02778 -0.19861 -0.01424 -0.20277 8.33333E-7 -0.20671 C 0.0158 -0.21203 0.03125 -0.21597 0.03125 -0.22939 C 0.03125 -0.24143 0.0158 -0.24537 8.33333E-7 -0.2493 C -0.01424 -0.25463 -0.02778 -0.25856 -0.02778 -0.2706 C -0.02778 -0.28125 -0.01424 -0.28657 8.33333E-7 -0.29074 C 0.0158 -0.29467 0.03125 -0.3 0.03125 -0.31203 C 0.03125 -0.32407 0.0158 -0.32801 8.33333E-7 -0.33333 " pathEditMode="relative" rAng="16200000" ptsTypes="fffffffffffffffff">
                                      <p:cBhvr>
                                        <p:cTn id="21" dur="2000" fill="hold"/>
                                        <p:tgtEl>
                                          <p:spTgt spid="29"/>
                                        </p:tgtEl>
                                        <p:attrNameLst>
                                          <p:attrName>ppt_x</p:attrName>
                                          <p:attrName>ppt_y</p:attrName>
                                        </p:attrNameLst>
                                      </p:cBhvr>
                                      <p:rCtr x="174" y="-16667"/>
                                    </p:animMotion>
                                  </p:childTnLst>
                                  <p:subTnLst>
                                    <p:set>
                                      <p:cBhvr override="childStyle">
                                        <p:cTn dur="1" fill="hold" display="0" masterRel="sameClick" afterEffect="1">
                                          <p:stCondLst>
                                            <p:cond evt="end" delay="0">
                                              <p:tn val="20"/>
                                            </p:cond>
                                          </p:stCondLst>
                                        </p:cTn>
                                        <p:tgtEl>
                                          <p:spTgt spid="29"/>
                                        </p:tgtEl>
                                        <p:attrNameLst>
                                          <p:attrName>style.visibility</p:attrName>
                                        </p:attrNameLst>
                                      </p:cBhvr>
                                      <p:to>
                                        <p:strVal val="hidden"/>
                                      </p:to>
                                    </p:set>
                                  </p:subTnLst>
                                </p:cTn>
                              </p:par>
                              <p:par>
                                <p:cTn id="22" presetID="40" presetClass="path" presetSubtype="0" repeatCount="indefinite" accel="50000" decel="50000" fill="hold" grpId="0" nodeType="withEffect">
                                  <p:stCondLst>
                                    <p:cond delay="0"/>
                                  </p:stCondLst>
                                  <p:childTnLst>
                                    <p:animMotion origin="layout" path="M -0.10608 0.14791 C -0.12032 0.14398 -0.13386 0.13865 -0.13386 0.12801 C -0.13386 0.11597 -0.12032 0.1118 -0.10608 0.10787 C -0.09027 0.10254 -0.07482 0.09861 -0.07482 0.08518 C -0.07482 0.07314 -0.09027 0.06921 -0.10608 0.06389 C -0.12032 0.06134 -0.13386 0.05602 -0.13386 0.04398 C -0.13386 0.03333 -0.12032 0.02801 -0.10608 0.02384 C -0.09027 0.0199 -0.07482 0.01458 -0.07482 0.00254 C -0.07482 -0.00949 -0.10608 -0.01875 -0.10591 -0.01875 C -0.12032 -0.02269 -0.13386 -0.02686 -0.13386 -0.03866 C -0.13386 -0.0507 -0.12032 -0.05486 -0.10608 -0.0588 C -0.09027 -0.06412 -0.07482 -0.06806 -0.07482 -0.08148 C -0.07482 -0.09352 -0.09027 -0.09746 -0.10608 -0.10139 C -0.12032 -0.10672 -0.13386 -0.11065 -0.13386 -0.12269 C -0.13386 -0.13334 -0.12032 -0.13866 -0.10608 -0.14283 C -0.09027 -0.14676 -0.07482 -0.15209 -0.07482 -0.16412 C -0.07482 -0.17616 -0.09027 -0.1801 -0.10608 -0.18542 " pathEditMode="relative" rAng="16200000" ptsTypes="fffffffffffffffff">
                                      <p:cBhvr>
                                        <p:cTn id="23" dur="2000" fill="hold"/>
                                        <p:tgtEl>
                                          <p:spTgt spid="26"/>
                                        </p:tgtEl>
                                        <p:attrNameLst>
                                          <p:attrName>ppt_x</p:attrName>
                                          <p:attrName>ppt_y</p:attrName>
                                        </p:attrNameLst>
                                      </p:cBhvr>
                                      <p:rCtr x="174" y="-16667"/>
                                    </p:animMotion>
                                  </p:childTnLst>
                                  <p:subTnLst>
                                    <p:set>
                                      <p:cBhvr override="childStyle">
                                        <p:cTn dur="1" fill="hold" display="0" masterRel="sameClick" afterEffect="1">
                                          <p:stCondLst>
                                            <p:cond evt="end" delay="0">
                                              <p:tn val="22"/>
                                            </p:cond>
                                          </p:stCondLst>
                                        </p:cTn>
                                        <p:tgtEl>
                                          <p:spTgt spid="26"/>
                                        </p:tgtEl>
                                        <p:attrNameLst>
                                          <p:attrName>style.visibility</p:attrName>
                                        </p:attrNameLst>
                                      </p:cBhvr>
                                      <p:to>
                                        <p:strVal val="hidden"/>
                                      </p:to>
                                    </p:set>
                                  </p:subTnLst>
                                </p:cTn>
                              </p:par>
                              <p:par>
                                <p:cTn id="24" presetID="40" presetClass="path" presetSubtype="0" repeatCount="indefinite" accel="50000" decel="50000" fill="hold" grpId="0" nodeType="withEffect">
                                  <p:stCondLst>
                                    <p:cond delay="0"/>
                                  </p:stCondLst>
                                  <p:childTnLst>
                                    <p:animMotion origin="layout" path="M -0.01632 0.1257 C -0.02917 0.1169 -0.04115 0.10672 -0.03889 0.09653 C -0.03611 0.08519 -0.02257 0.08611 -0.00799 0.0875 C 0.00851 0.08843 0.02413 0.09028 0.02691 0.07755 C 0.02969 0.06598 0.01528 0.05625 0.00122 0.04537 C -0.01198 0.0375 -0.02361 0.02755 -0.02135 0.01598 C -0.0191 0.00556 -0.00503 0.00556 0.00955 0.00695 C 0.02552 0.00903 0.04167 0.00973 0.04445 -0.00185 C 0.0467 -0.01342 0.0184 -0.03402 0.01858 -0.03402 C 0.00556 -0.04305 -0.00625 -0.05208 -0.00382 -0.06342 C -0.00156 -0.075 0.01233 -0.07407 0.02708 -0.07245 C 0.04306 -0.07176 0.0592 -0.06967 0.06181 -0.08264 C 0.06424 -0.09421 0.05035 -0.1037 0.03576 -0.11342 C 0.02344 -0.12384 0.01094 -0.13264 0.01354 -0.14421 C 0.01597 -0.15439 0.02986 -0.15439 0.04445 -0.15324 C 0.06042 -0.15115 0.07656 -0.15046 0.07899 -0.16203 C 0.0816 -0.17361 0.06736 -0.1831 0.0533 -0.19398 " pathEditMode="relative" rAng="-4426788" ptsTypes="fffffffffffffffff">
                                      <p:cBhvr>
                                        <p:cTn id="25" dur="2000" fill="hold"/>
                                        <p:tgtEl>
                                          <p:spTgt spid="24"/>
                                        </p:tgtEl>
                                        <p:attrNameLst>
                                          <p:attrName>ppt_x</p:attrName>
                                          <p:attrName>ppt_y</p:attrName>
                                        </p:attrNameLst>
                                      </p:cBhvr>
                                      <p:rCtr x="3663" y="-15903"/>
                                    </p:animMotion>
                                  </p:childTnLst>
                                  <p:subTnLst>
                                    <p:set>
                                      <p:cBhvr override="childStyle">
                                        <p:cTn dur="1" fill="hold" display="0" masterRel="sameClick" afterEffect="1">
                                          <p:stCondLst>
                                            <p:cond evt="end" delay="0">
                                              <p:tn val="24"/>
                                            </p:cond>
                                          </p:stCondLst>
                                        </p:cTn>
                                        <p:tgtEl>
                                          <p:spTgt spid="24"/>
                                        </p:tgtEl>
                                        <p:attrNameLst>
                                          <p:attrName>style.visibility</p:attrName>
                                        </p:attrNameLst>
                                      </p:cBhvr>
                                      <p:to>
                                        <p:strVal val="hidden"/>
                                      </p:to>
                                    </p:set>
                                  </p:subTnLst>
                                </p:cTn>
                              </p:par>
                              <p:par>
                                <p:cTn id="26" presetID="40" presetClass="path" presetSubtype="0" repeatCount="indefinite" accel="50000" decel="50000" fill="hold" grpId="0" nodeType="withEffect">
                                  <p:stCondLst>
                                    <p:cond delay="0"/>
                                  </p:stCondLst>
                                  <p:childTnLst>
                                    <p:animMotion origin="layout" path="M 0.11354 0.16852 C 0.09948 0.1632 0.08628 0.15648 0.08698 0.14584 C 0.08767 0.1338 0.10139 0.13102 0.11579 0.12871 C 0.13177 0.125 0.14757 0.12246 0.14843 0.10903 C 0.14913 0.09722 0.13368 0.09167 0.11823 0.08472 C 0.10416 0.08079 0.09097 0.07408 0.09166 0.06204 C 0.09236 0.05139 0.10607 0.04746 0.12048 0.04491 C 0.13645 0.0426 0.15243 0.03866 0.15312 0.02685 C 0.15382 0.01482 0.12291 0.00232 0.12309 0.00232 C 0.10902 -0.00301 0.09566 -0.00856 0.09635 -0.02037 C 0.09704 -0.03217 0.11076 -0.03518 0.12517 -0.0375 C 0.14132 -0.0412 0.15711 -0.04375 0.15781 -0.05694 C 0.1585 -0.06898 0.14305 -0.07453 0.1276 -0.08009 C 0.11371 -0.0868 0.10034 -0.09213 0.10104 -0.10416 C 0.10173 -0.11458 0.11545 -0.11852 0.12986 -0.12129 C 0.14583 -0.12361 0.1618 -0.12754 0.1625 -0.13935 C 0.16319 -0.15139 0.14774 -0.15694 0.13229 -0.16389 " pathEditMode="relative" rAng="-5139153" ptsTypes="fffffffffffffffff">
                                      <p:cBhvr>
                                        <p:cTn id="27" dur="2000" fill="hold"/>
                                        <p:tgtEl>
                                          <p:spTgt spid="27"/>
                                        </p:tgtEl>
                                        <p:attrNameLst>
                                          <p:attrName>ppt_x</p:attrName>
                                          <p:attrName>ppt_y</p:attrName>
                                        </p:attrNameLst>
                                      </p:cBhvr>
                                      <p:rCtr x="1128" y="-16597"/>
                                    </p:animMotion>
                                  </p:childTnLst>
                                  <p:subTnLst>
                                    <p:set>
                                      <p:cBhvr override="childStyle">
                                        <p:cTn dur="1" fill="hold" display="0" masterRel="sameClick" afterEffect="1">
                                          <p:stCondLst>
                                            <p:cond evt="end" delay="0">
                                              <p:tn val="26"/>
                                            </p:cond>
                                          </p:stCondLst>
                                        </p:cTn>
                                        <p:tgtEl>
                                          <p:spTgt spid="27"/>
                                        </p:tgtEl>
                                        <p:attrNameLst>
                                          <p:attrName>style.visibility</p:attrName>
                                        </p:attrNameLst>
                                      </p:cBhvr>
                                      <p:to>
                                        <p:strVal val="hidden"/>
                                      </p:to>
                                    </p:set>
                                  </p:subTnLst>
                                </p:cTn>
                              </p:par>
                              <p:par>
                                <p:cTn id="28" presetID="40" presetClass="path" presetSubtype="0" repeatCount="indefinite" accel="50000" decel="50000" fill="hold" grpId="0" nodeType="withEffect">
                                  <p:stCondLst>
                                    <p:cond delay="0"/>
                                  </p:stCondLst>
                                  <p:childTnLst>
                                    <p:animMotion origin="layout" path="M 0.20486 0.08541 C 0.1908 0.09051 0.17674 0.09444 0.17327 0.08495 C 0.1691 0.0743 0.17969 0.06226 0.19097 0.05 C 0.20313 0.03541 0.21563 0.02245 0.21077 0.01064 C 0.2066 3.7037E-6 0.19132 0.00601 0.17552 0.01111 C 0.16198 0.01759 0.14809 0.02106 0.14393 0.01018 C 0.14028 0.00115 0.1507 -0.01204 0.16163 -0.02454 C 0.17448 -0.03774 0.18629 -0.05209 0.18212 -0.06274 C 0.17795 -0.07338 0.14688 -0.06227 0.14705 -0.06227 C 0.13316 -0.05718 0.11945 -0.05232 0.11563 -0.06297 C 0.11146 -0.07361 0.1217 -0.08542 0.13299 -0.09769 C 0.14514 -0.11227 0.15764 -0.12524 0.1533 -0.13704 C 0.14913 -0.14792 0.13368 -0.14167 0.11823 -0.13565 C 0.10382 -0.13149 0.09045 -0.12662 0.08629 -0.13727 C 0.08299 -0.14699 0.09271 -0.15996 0.10417 -0.17246 C 0.11684 -0.18542 0.12865 -0.19977 0.12448 -0.21042 C 0.12049 -0.2213 0.10504 -0.21505 0.08941 -0.21019 " pathEditMode="relative" rAng="14552247" ptsTypes="fffffffffffffffff">
                                      <p:cBhvr>
                                        <p:cTn id="29" dur="2000" fill="hold"/>
                                        <p:tgtEl>
                                          <p:spTgt spid="5"/>
                                        </p:tgtEl>
                                        <p:attrNameLst>
                                          <p:attrName>ppt_x</p:attrName>
                                          <p:attrName>ppt_y</p:attrName>
                                        </p:attrNameLst>
                                      </p:cBhvr>
                                      <p:rCtr x="-5625" y="-14884"/>
                                    </p:animMotion>
                                  </p:childTnLst>
                                  <p:subTnLst>
                                    <p:set>
                                      <p:cBhvr override="childStyle">
                                        <p:cTn dur="1" fill="hold" display="0" masterRel="sameClick" afterEffect="1">
                                          <p:stCondLst>
                                            <p:cond evt="end" delay="0">
                                              <p:tn val="28"/>
                                            </p:cond>
                                          </p:stCondLst>
                                        </p:cTn>
                                        <p:tgtEl>
                                          <p:spTgt spid="5"/>
                                        </p:tgtEl>
                                        <p:attrNameLst>
                                          <p:attrName>style.visibility</p:attrName>
                                        </p:attrNameLst>
                                      </p:cBhvr>
                                      <p:to>
                                        <p:strVal val="hidden"/>
                                      </p:to>
                                    </p:set>
                                  </p:subTnLst>
                                </p:cTn>
                              </p:par>
                              <p:par>
                                <p:cTn id="30" presetID="40" presetClass="path" presetSubtype="0" repeatCount="indefinite" accel="50000" decel="50000" fill="hold" grpId="0" nodeType="withEffect">
                                  <p:stCondLst>
                                    <p:cond delay="0"/>
                                  </p:stCondLst>
                                  <p:childTnLst>
                                    <p:animMotion origin="layout" path="M 0.05556 0.15139 C 0.04115 0.15371 0.02674 0.15463 0.02448 0.14445 C 0.02153 0.1331 0.03334 0.12315 0.04584 0.11343 C 0.05955 0.10162 0.07309 0.09121 0.07014 0.07847 C 0.06719 0.06713 0.05122 0.07014 0.03525 0.07176 C 0.02101 0.07547 0.00677 0.07639 0.00417 0.06505 C 0.00157 0.05486 0.01302 0.04398 0.02552 0.03403 C 0.03959 0.02338 0.05278 0.01158 0.05018 0.00023 C 0.04723 -0.01111 0.01528 -0.00625 0.01528 -0.00648 C 0.00052 -0.00393 -0.01302 -0.00208 -0.01614 -0.01319 C -0.01875 -0.02453 -0.00694 -0.03449 0.00556 -0.04421 C 0.01927 -0.05602 0.03299 -0.0662 0.02987 -0.07916 C 0.02691 -0.09074 0.01112 -0.08773 -0.00486 -0.08426 C -0.01979 -0.08356 -0.03333 -0.08148 -0.03645 -0.09282 C -0.03871 -0.10278 -0.02725 -0.11365 -0.01475 -0.12384 C -0.00104 -0.13426 0.0125 -0.14606 0.00955 -0.1574 C 0.00695 -0.16875 -0.00885 -0.16597 -0.02534 -0.16412 " pathEditMode="relative" rAng="15074840" ptsTypes="fffffffffffffffff">
                                      <p:cBhvr>
                                        <p:cTn id="31" dur="2000" fill="hold"/>
                                        <p:tgtEl>
                                          <p:spTgt spid="28"/>
                                        </p:tgtEl>
                                        <p:attrNameLst>
                                          <p:attrName>ppt_x</p:attrName>
                                          <p:attrName>ppt_y</p:attrName>
                                        </p:attrNameLst>
                                      </p:cBhvr>
                                      <p:rCtr x="-3872" y="-15856"/>
                                    </p:animMotion>
                                  </p:childTnLst>
                                  <p:subTnLst>
                                    <p:set>
                                      <p:cBhvr override="childStyle">
                                        <p:cTn dur="1" fill="hold" display="0" masterRel="sameClick" afterEffect="1">
                                          <p:stCondLst>
                                            <p:cond evt="end" delay="0">
                                              <p:tn val="30"/>
                                            </p:cond>
                                          </p:stCondLst>
                                        </p:cTn>
                                        <p:tgtEl>
                                          <p:spTgt spid="28"/>
                                        </p:tgtEl>
                                        <p:attrNameLst>
                                          <p:attrName>style.visibility</p:attrName>
                                        </p:attrNameLst>
                                      </p:cBhvr>
                                      <p:to>
                                        <p:strVal val="hidden"/>
                                      </p:to>
                                    </p:set>
                                  </p:subTnLst>
                                </p:cTn>
                              </p:par>
                              <p:par>
                                <p:cTn id="32" presetID="40" presetClass="path" presetSubtype="0" repeatCount="indefinite" accel="50000" decel="50000" fill="hold" grpId="0" nodeType="withEffect">
                                  <p:stCondLst>
                                    <p:cond delay="0"/>
                                  </p:stCondLst>
                                  <p:childTnLst>
                                    <p:animMotion origin="layout" path="M -0.04618 0.16667 C -0.05972 0.15996 -0.07256 0.15185 -0.07135 0.14144 C -0.06996 0.1294 -0.05607 0.12801 -0.04149 0.12709 C -0.02534 0.125 -0.00972 0.12431 -0.00815 0.11088 C -0.00677 0.09908 -0.02152 0.09213 -0.03663 0.08357 C -0.05034 0.07824 -0.06319 0.07037 -0.0618 0.05834 C -0.06059 0.04792 -0.04652 0.04537 -0.03211 0.04398 C -0.01597 0.04329 -0.00017 0.04121 0.00122 0.0294 C 0.00261 0.01736 -0.02725 0.00185 -0.02708 0.00209 C -0.04079 -0.00486 -0.05381 -0.01157 -0.05243 -0.02338 C -0.05104 -0.03518 -0.03715 -0.03657 -0.02274 -0.03773 C -0.00642 -0.03981 0.00921 -0.04051 0.01077 -0.0537 C 0.01216 -0.06574 -0.00277 -0.07268 -0.01788 -0.07963 C -0.03142 -0.08796 -0.04427 -0.09444 -0.04288 -0.10625 C -0.04166 -0.1169 -0.02777 -0.11944 -0.01319 -0.12037 C 0.00296 -0.12129 0.01875 -0.12361 0.02014 -0.13541 C 0.02153 -0.14722 0.0066 -0.1544 -0.00833 -0.16273 " pathEditMode="relative" rAng="-4878270" ptsTypes="fffffffffffffffff">
                                      <p:cBhvr>
                                        <p:cTn id="33" dur="2000" fill="hold"/>
                                        <p:tgtEl>
                                          <p:spTgt spid="25"/>
                                        </p:tgtEl>
                                        <p:attrNameLst>
                                          <p:attrName>ppt_x</p:attrName>
                                          <p:attrName>ppt_y</p:attrName>
                                        </p:attrNameLst>
                                      </p:cBhvr>
                                      <p:rCtr x="2066" y="-16435"/>
                                    </p:animMotion>
                                  </p:childTnLst>
                                  <p:subTnLst>
                                    <p:set>
                                      <p:cBhvr override="childStyle">
                                        <p:cTn dur="1" fill="hold" display="0" masterRel="sameClick" afterEffect="1">
                                          <p:stCondLst>
                                            <p:cond evt="end" delay="0">
                                              <p:tn val="32"/>
                                            </p:cond>
                                          </p:stCondLst>
                                        </p:cTn>
                                        <p:tgtEl>
                                          <p:spTgt spid="25"/>
                                        </p:tgtEl>
                                        <p:attrNameLst>
                                          <p:attrName>style.visibility</p:attrName>
                                        </p:attrNameLst>
                                      </p:cBhvr>
                                      <p:to>
                                        <p:strVal val="hidden"/>
                                      </p:to>
                                    </p:set>
                                  </p:subTnLst>
                                </p:cTn>
                              </p:par>
                              <p:par>
                                <p:cTn id="34" presetID="40" presetClass="path" presetSubtype="0" repeatCount="indefinite" accel="50000" decel="50000" fill="hold" nodeType="withEffect">
                                  <p:stCondLst>
                                    <p:cond delay="1500"/>
                                  </p:stCondLst>
                                  <p:childTnLst>
                                    <p:animMotion origin="layout" path="M 0.02378 0.33032 C 0.0092 0.32917 -0.00434 0.32546 -0.00556 0.31481 C -0.00643 0.30278 0.00677 0.29699 0.02066 0.2912 C 0.03646 0.28449 0.05104 0.27824 0.05 0.26481 C 0.0493 0.25301 0.03351 0.25116 0.01771 0.24722 C 0.00364 0.24676 -0.01024 0.24375 -0.01094 0.23148 C -0.01181 0.22083 0.00052 0.21366 0.01476 0.20787 C 0.03038 0.20162 0.04514 0.19444 0.04427 0.1831 C 0.0434 0.1706 0.01215 0.16574 0.0118 0.16528 C -0.00226 0.16412 -0.01667 0.16065 -0.01684 0.1493 C -0.01771 0.13704 -0.00486 0.13125 0.00937 0.12546 C 0.02413 0.11805 0.03923 0.11227 0.03837 0.09884 C 0.0375 0.0868 0.02239 0.08657 0.00538 0.0831 C -0.00886 0.0794 -0.02257 0.07755 -0.02292 0.06574 C -0.02361 0.05486 -0.01042 0.04815 0.0033 0.04213 C 0.01823 0.03588 0.03333 0.02986 0.03246 0.0169 C 0.0316 0.00463 0.01632 0.00301 1.66667E-6 7.40741E-7 " pathEditMode="relative" rAng="15877397" ptsTypes="fffffffffffffffff">
                                      <p:cBhvr>
                                        <p:cTn id="35" dur="2000" fill="hold"/>
                                        <p:tgtEl>
                                          <p:spTgt spid="1040"/>
                                        </p:tgtEl>
                                        <p:attrNameLst>
                                          <p:attrName>ppt_x</p:attrName>
                                          <p:attrName>ppt_y</p:attrName>
                                        </p:attrNameLst>
                                      </p:cBhvr>
                                      <p:rCtr x="-1042" y="-16528"/>
                                    </p:animMotion>
                                  </p:childTnLst>
                                </p:cTn>
                              </p:par>
                              <p:par>
                                <p:cTn id="36" presetID="40" presetClass="path" presetSubtype="0" repeatCount="indefinite" accel="50000" decel="50000" fill="hold" nodeType="withEffect">
                                  <p:stCondLst>
                                    <p:cond delay="1500"/>
                                  </p:stCondLst>
                                  <p:childTnLst>
                                    <p:animMotion origin="layout" path="M 0.0842 0.25579 C 0.06962 0.25463 0.05608 0.25093 0.05486 0.24028 C 0.054 0.22824 0.06719 0.22246 0.08108 0.21667 C 0.09688 0.20996 0.11146 0.20371 0.11042 0.19028 C 0.10972 0.17848 0.09393 0.17662 0.07813 0.17269 C 0.06407 0.17223 0.05018 0.16922 0.04948 0.15695 C 0.04861 0.1463 0.06094 0.13912 0.07518 0.13334 C 0.0908 0.12709 0.10556 0.11991 0.10469 0.10857 C 0.10382 0.09607 0.07257 0.09121 0.07222 0.09074 C 0.05816 0.08959 0.04375 0.08611 0.04358 0.07477 C 0.04271 0.0625 0.05556 0.05672 0.06979 0.05093 C 0.08455 0.04352 0.09966 0.03773 0.09879 0.02431 C 0.09792 0.01227 0.08282 0.01204 0.0658 0.00857 C 0.05157 0.00486 0.03785 0.00301 0.0375 -0.00879 C 0.03681 -0.01967 0.05 -0.02639 0.06372 -0.0324 C 0.07865 -0.03865 0.09375 -0.04467 0.09288 -0.05764 C 0.09202 -0.0699 0.07674 -0.07152 0.06042 -0.07453 " pathEditMode="relative" rAng="15877397" ptsTypes="fffffffffffffffff">
                                      <p:cBhvr>
                                        <p:cTn id="37" dur="2000" fill="hold"/>
                                        <p:tgtEl>
                                          <p:spTgt spid="32"/>
                                        </p:tgtEl>
                                        <p:attrNameLst>
                                          <p:attrName>ppt_x</p:attrName>
                                          <p:attrName>ppt_y</p:attrName>
                                        </p:attrNameLst>
                                      </p:cBhvr>
                                      <p:rCtr x="-1042" y="-16528"/>
                                    </p:animMotion>
                                  </p:childTnLst>
                                </p:cTn>
                              </p:par>
                              <p:par>
                                <p:cTn id="38" presetID="40" presetClass="path" presetSubtype="0" repeatCount="indefinite" accel="50000" decel="50000" fill="hold" nodeType="withEffect">
                                  <p:stCondLst>
                                    <p:cond delay="1500"/>
                                  </p:stCondLst>
                                  <p:childTnLst>
                                    <p:animMotion origin="layout" path="M 0.02379 0.33032 C 0.0092 0.32917 -0.00434 0.32546 -0.00555 0.31482 C -0.00642 0.30278 0.00677 0.29699 0.02066 0.2912 C 0.03646 0.28449 0.05104 0.27824 0.05 0.26482 C 0.04931 0.25301 0.03351 0.25116 0.01771 0.24722 C 0.00365 0.24676 -0.01024 0.24375 -0.01093 0.23148 C -0.0118 0.22083 0.00052 0.21366 0.01476 0.20787 C 0.03039 0.20162 0.04514 0.19445 0.04427 0.1831 C 0.04341 0.1706 0.01216 0.16574 0.01181 0.16528 C -0.00225 0.16412 -0.01666 0.16065 -0.01684 0.14931 C -0.01771 0.13704 -0.00486 0.13125 0.00938 0.12546 C 0.02414 0.11806 0.03924 0.11227 0.03837 0.09884 C 0.0375 0.08681 0.0224 0.08657 0.00539 0.0831 C -0.00885 0.0794 -0.02257 0.07755 -0.02291 0.06574 C -0.02361 0.05486 -0.01041 0.04815 0.0033 0.04213 C 0.01823 0.03588 0.03334 0.02986 0.03247 0.0169 C 0.0316 0.00463 0.01632 0.00301 -3.05556E-6 -7.40741E-7 " pathEditMode="relative" rAng="15877397" ptsTypes="fffffffffffffffff">
                                      <p:cBhvr>
                                        <p:cTn id="39" dur="2000" fill="hold"/>
                                        <p:tgtEl>
                                          <p:spTgt spid="33"/>
                                        </p:tgtEl>
                                        <p:attrNameLst>
                                          <p:attrName>ppt_x</p:attrName>
                                          <p:attrName>ppt_y</p:attrName>
                                        </p:attrNameLst>
                                      </p:cBhvr>
                                      <p:rCtr x="-1042" y="-16528"/>
                                    </p:animMotion>
                                  </p:childTnLst>
                                </p:cTn>
                              </p:par>
                              <p:par>
                                <p:cTn id="40" presetID="40" presetClass="path" presetSubtype="0" repeatCount="indefinite" accel="50000" decel="50000" fill="hold" nodeType="withEffect">
                                  <p:stCondLst>
                                    <p:cond delay="1500"/>
                                  </p:stCondLst>
                                  <p:childTnLst>
                                    <p:animMotion origin="layout" path="M 0.09775 0.24097 C 0.08316 0.23981 0.06962 0.23611 0.06841 0.22546 C 0.06754 0.21342 0.08073 0.20764 0.09462 0.20185 C 0.11042 0.19514 0.125 0.18889 0.12396 0.17546 C 0.12327 0.16366 0.10747 0.1618 0.09167 0.15787 C 0.07761 0.15741 0.06372 0.1544 0.06302 0.14213 C 0.06216 0.13148 0.07448 0.1243 0.08872 0.11852 C 0.10434 0.11227 0.1191 0.10509 0.11823 0.09375 C 0.11737 0.08125 0.08612 0.07639 0.08577 0.07592 C 0.07171 0.07477 0.0573 0.0713 0.05712 0.05995 C 0.05625 0.04768 0.0691 0.0419 0.08334 0.03611 C 0.09809 0.0287 0.1132 0.02292 0.11233 0.00949 C 0.11146 -0.00255 0.09636 -0.00278 0.07934 -0.00625 C 0.06511 -0.00995 0.05139 -0.01181 0.05105 -0.02361 C 0.05035 -0.03449 0.06355 -0.0412 0.07726 -0.04722 C 0.09219 -0.05347 0.1073 -0.05949 0.10643 -0.07245 C 0.10556 -0.08472 0.09028 -0.08634 0.07396 -0.08935 " pathEditMode="relative" rAng="15877397" ptsTypes="fffffffffffffffff">
                                      <p:cBhvr>
                                        <p:cTn id="41" dur="2000" fill="hold"/>
                                        <p:tgtEl>
                                          <p:spTgt spid="34"/>
                                        </p:tgtEl>
                                        <p:attrNameLst>
                                          <p:attrName>ppt_x</p:attrName>
                                          <p:attrName>ppt_y</p:attrName>
                                        </p:attrNameLst>
                                      </p:cBhvr>
                                      <p:rCtr x="-1042" y="-16528"/>
                                    </p:animMotion>
                                  </p:childTnLst>
                                </p:cTn>
                              </p:par>
                              <p:par>
                                <p:cTn id="42" presetID="40" presetClass="path" presetSubtype="0" repeatCount="indefinite" accel="50000" decel="50000" fill="hold" nodeType="withEffect">
                                  <p:stCondLst>
                                    <p:cond delay="1500"/>
                                  </p:stCondLst>
                                  <p:childTnLst>
                                    <p:animMotion origin="layout" path="M 0.01198 0.33125 C -0.0026 0.33009 -0.01614 0.32639 -0.01736 0.31574 C -0.01823 0.3037 -0.00503 0.29792 0.00886 0.29213 C 0.02466 0.28542 0.03924 0.27917 0.0382 0.26574 C 0.0375 0.25394 0.0217 0.25208 0.00591 0.24815 C -0.00816 0.24769 -0.02205 0.24468 -0.02274 0.23241 C -0.02361 0.22176 -0.01128 0.21458 0.00295 0.2088 C 0.01858 0.20255 0.03334 0.19537 0.03247 0.18403 C 0.0316 0.17153 0.00035 0.16667 -3.05556E-6 0.1662 C -0.01406 0.16505 -0.02847 0.16157 -0.02864 0.15023 C -0.02951 0.13796 -0.01666 0.13218 -0.00243 0.12639 C 0.01233 0.11898 0.02743 0.11319 0.02657 0.09977 C 0.0257 0.08773 0.01059 0.0875 -0.00642 0.08403 C -0.02066 0.08032 -0.03437 0.07847 -0.03472 0.06667 C -0.03541 0.05579 -0.02222 0.04907 -0.0085 0.04306 C 0.00643 0.03681 0.02153 0.03079 0.02066 0.01782 C 0.01979 0.00556 0.00452 0.00394 -0.0118 0.00093 " pathEditMode="relative" rAng="15877397" ptsTypes="fffffffffffffffff">
                                      <p:cBhvr>
                                        <p:cTn id="43" dur="2000" fill="hold"/>
                                        <p:tgtEl>
                                          <p:spTgt spid="35"/>
                                        </p:tgtEl>
                                        <p:attrNameLst>
                                          <p:attrName>ppt_x</p:attrName>
                                          <p:attrName>ppt_y</p:attrName>
                                        </p:attrNameLst>
                                      </p:cBhvr>
                                      <p:rCtr x="-1042" y="-16528"/>
                                    </p:animMotion>
                                  </p:childTnLst>
                                </p:cTn>
                              </p:par>
                              <p:par>
                                <p:cTn id="44" presetID="40" presetClass="path" presetSubtype="0" repeatCount="indefinite" accel="50000" decel="50000" fill="hold" nodeType="withEffect">
                                  <p:stCondLst>
                                    <p:cond delay="1500"/>
                                  </p:stCondLst>
                                  <p:childTnLst>
                                    <p:animMotion origin="layout" path="M 0.01927 0.20486 C 0.00469 0.2037 -0.00886 0.2 -0.01007 0.18935 C -0.01094 0.17731 0.00225 0.17152 0.01614 0.16574 C 0.03194 0.15902 0.04653 0.15277 0.04548 0.13935 C 0.04479 0.12754 0.02899 0.12569 0.01319 0.12176 C -0.00087 0.12129 -0.01476 0.11828 -0.01545 0.10601 C -0.01632 0.09537 -0.004 0.08819 0.01024 0.0824 C 0.02587 0.07615 0.04062 0.06898 0.03975 0.05763 C 0.03889 0.04513 0.00764 0.04027 0.00729 0.03981 C -0.00677 0.03865 -0.02118 0.03518 -0.02136 0.02384 C -0.02222 0.01157 -0.00938 0.00578 0.00486 4.07407E-6 C 0.01962 -0.00741 0.03472 -0.0132 0.03385 -0.02662 C 0.03298 -0.03866 0.01788 -0.03889 0.00087 -0.04237 C -0.01337 -0.04607 -0.02709 -0.04792 -0.02743 -0.05973 C -0.02813 -0.07061 -0.01493 -0.07732 -0.00122 -0.08334 C 0.01371 -0.08959 0.02882 -0.09561 0.02795 -0.10857 C 0.02708 -0.12084 0.0118 -0.12246 -0.00452 -0.12547 " pathEditMode="relative" rAng="15877397" ptsTypes="fffffffffffffffff">
                                      <p:cBhvr>
                                        <p:cTn id="45" dur="2000" fill="hold"/>
                                        <p:tgtEl>
                                          <p:spTgt spid="36"/>
                                        </p:tgtEl>
                                        <p:attrNameLst>
                                          <p:attrName>ppt_x</p:attrName>
                                          <p:attrName>ppt_y</p:attrName>
                                        </p:attrNameLst>
                                      </p:cBhvr>
                                      <p:rCtr x="-1042" y="-16528"/>
                                    </p:animMotion>
                                  </p:childTnLst>
                                </p:cTn>
                              </p:par>
                              <p:par>
                                <p:cTn id="46" presetID="40" presetClass="path" presetSubtype="0" repeatCount="indefinite" accel="50000" decel="50000" fill="hold" nodeType="withEffect">
                                  <p:stCondLst>
                                    <p:cond delay="1500"/>
                                  </p:stCondLst>
                                  <p:childTnLst>
                                    <p:animMotion origin="layout" path="M -0.03351 0.09907 C -0.04809 0.09791 -0.06163 0.09421 -0.06285 0.08356 C -0.06372 0.07153 -0.05052 0.06574 -0.03663 0.05995 C -0.02084 0.05324 -0.00625 0.04699 -0.00729 0.03356 C -0.00799 0.02176 -0.02379 0.01991 -0.03959 0.01597 C -0.05365 0.01551 -0.06754 0.0125 -0.06823 0.00023 C -0.0691 -0.01042 -0.05677 -0.01759 -0.04254 -0.02338 C -0.02691 -0.02963 -0.01215 -0.03681 -0.01302 -0.04815 C -0.01389 -0.06065 -0.04514 -0.06551 -0.04549 -0.06597 C -0.05955 -0.06713 -0.07396 -0.0706 -0.07413 -0.08195 C -0.075 -0.09422 -0.06215 -0.1 -0.04792 -0.10579 C -0.03316 -0.1132 -0.01806 -0.11898 -0.01893 -0.13241 C -0.01979 -0.14445 -0.0349 -0.14468 -0.05191 -0.14815 C -0.06615 -0.15185 -0.07986 -0.15371 -0.08021 -0.16551 C -0.0809 -0.17639 -0.06771 -0.1831 -0.05399 -0.18912 C -0.03906 -0.19537 -0.02396 -0.20139 -0.02483 -0.21435 C -0.0257 -0.22662 -0.04097 -0.22824 -0.05729 -0.23125 " pathEditMode="relative" rAng="15877397" ptsTypes="fffffffffffffffff">
                                      <p:cBhvr>
                                        <p:cTn id="47" dur="2000" fill="hold"/>
                                        <p:tgtEl>
                                          <p:spTgt spid="37"/>
                                        </p:tgtEl>
                                        <p:attrNameLst>
                                          <p:attrName>ppt_x</p:attrName>
                                          <p:attrName>ppt_y</p:attrName>
                                        </p:attrNameLst>
                                      </p:cBhvr>
                                      <p:rCtr x="-1042" y="-16528"/>
                                    </p:animMotion>
                                  </p:childTnLst>
                                </p:cTn>
                              </p:par>
                              <p:par>
                                <p:cTn id="48" presetID="40" presetClass="path" presetSubtype="0" repeatCount="indefinite" accel="50000" decel="50000" fill="hold" nodeType="withEffect">
                                  <p:stCondLst>
                                    <p:cond delay="1500"/>
                                  </p:stCondLst>
                                  <p:childTnLst>
                                    <p:animMotion origin="layout" path="M 0.04757 0.24838 C 0.03298 0.24722 0.01944 0.24352 0.01823 0.23287 C 0.01736 0.22083 0.03055 0.21504 0.04444 0.20926 C 0.06024 0.20254 0.07482 0.19629 0.07378 0.18287 C 0.07309 0.17106 0.05729 0.16921 0.04149 0.16528 C 0.02743 0.16481 0.01354 0.1618 0.01285 0.14954 C 0.01198 0.13889 0.0243 0.13171 0.03854 0.12592 C 0.05417 0.11967 0.06892 0.1125 0.06805 0.10116 C 0.06719 0.08866 0.03594 0.08379 0.03559 0.08333 C 0.02153 0.08217 0.00712 0.0787 0.00694 0.06736 C 0.00607 0.05509 0.01892 0.0493 0.03316 0.04352 C 0.04792 0.03611 0.06302 0.03032 0.06215 0.0169 C 0.06128 0.00486 0.04618 0.00463 0.02917 0.00116 C 0.01493 -0.00255 0.00121 -0.0044 0.00087 -0.01621 C 0.00017 -0.02708 0.01337 -0.0338 0.02708 -0.03982 C 0.04201 -0.04607 0.05712 -0.05208 0.05625 -0.06505 C 0.05538 -0.07732 0.0401 -0.07894 0.02378 -0.08195 " pathEditMode="relative" rAng="15877397" ptsTypes="fffffffffffffffff">
                                      <p:cBhvr>
                                        <p:cTn id="49" dur="2000" fill="hold"/>
                                        <p:tgtEl>
                                          <p:spTgt spid="38"/>
                                        </p:tgtEl>
                                        <p:attrNameLst>
                                          <p:attrName>ppt_x</p:attrName>
                                          <p:attrName>ppt_y</p:attrName>
                                        </p:attrNameLst>
                                      </p:cBhvr>
                                      <p:rCtr x="-1042" y="-16528"/>
                                    </p:animMotion>
                                  </p:childTnLst>
                                </p:cTn>
                              </p:par>
                              <p:par>
                                <p:cTn id="50" presetID="40" presetClass="path" presetSubtype="0" repeatCount="indefinite" accel="50000" decel="50000" fill="hold" nodeType="withEffect">
                                  <p:stCondLst>
                                    <p:cond delay="1500"/>
                                  </p:stCondLst>
                                  <p:childTnLst>
                                    <p:animMotion origin="layout" path="M 0.04757 0.24838 C 0.03299 0.24722 0.01945 0.24352 0.01823 0.23287 C 0.01737 0.22083 0.03056 0.21504 0.04445 0.20926 C 0.06025 0.20254 0.07483 0.19629 0.07379 0.18287 C 0.07309 0.17106 0.0573 0.16921 0.0415 0.16528 C 0.02743 0.16481 0.01355 0.1618 0.01285 0.14953 C 0.01198 0.13889 0.02431 0.13171 0.03855 0.12592 C 0.05417 0.11967 0.06893 0.1125 0.06806 0.10116 C 0.06719 0.08866 0.03594 0.08379 0.03559 0.08333 C 0.02153 0.08217 0.00712 0.0787 0.00695 0.06736 C 0.00608 0.05509 0.01893 0.0493 0.03316 0.04352 C 0.04792 0.03611 0.06303 0.03032 0.06216 0.0169 C 0.06129 0.00486 0.04618 0.00463 0.02917 0.00116 C 0.01493 -0.00255 0.00122 -0.0044 0.00087 -0.01621 C 0.00018 -0.02709 0.01337 -0.0338 0.02709 -0.03982 C 0.04202 -0.04607 0.05712 -0.05209 0.05625 -0.06505 C 0.05539 -0.07732 0.04011 -0.07894 0.02379 -0.08195 " pathEditMode="relative" rAng="15877397" ptsTypes="fffffffffffffffff">
                                      <p:cBhvr>
                                        <p:cTn id="51" dur="2000" fill="hold"/>
                                        <p:tgtEl>
                                          <p:spTgt spid="39"/>
                                        </p:tgtEl>
                                        <p:attrNameLst>
                                          <p:attrName>ppt_x</p:attrName>
                                          <p:attrName>ppt_y</p:attrName>
                                        </p:attrNameLst>
                                      </p:cBhvr>
                                      <p:rCtr x="-1042" y="-16528"/>
                                    </p:animMotion>
                                  </p:childTnLst>
                                </p:cTn>
                              </p:par>
                              <p:par>
                                <p:cTn id="52" presetID="16" presetClass="entr" presetSubtype="21"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par>
                          <p:cTn id="55" fill="hold">
                            <p:stCondLst>
                              <p:cond delay="4000"/>
                            </p:stCondLst>
                            <p:childTnLst>
                              <p:par>
                                <p:cTn id="56" presetID="6" presetClass="entr" presetSubtype="16" fill="hold" grpId="0" nodeType="afterEffect">
                                  <p:stCondLst>
                                    <p:cond delay="0"/>
                                  </p:stCondLst>
                                  <p:childTnLst>
                                    <p:set>
                                      <p:cBhvr>
                                        <p:cTn id="57" dur="1" fill="hold">
                                          <p:stCondLst>
                                            <p:cond delay="0"/>
                                          </p:stCondLst>
                                        </p:cTn>
                                        <p:tgtEl>
                                          <p:spTgt spid="4">
                                            <p:bg/>
                                          </p:spTgt>
                                        </p:tgtEl>
                                        <p:attrNameLst>
                                          <p:attrName>style.visibility</p:attrName>
                                        </p:attrNameLst>
                                      </p:cBhvr>
                                      <p:to>
                                        <p:strVal val="visible"/>
                                      </p:to>
                                    </p:set>
                                    <p:animEffect transition="in" filter="circle(in)">
                                      <p:cBhvr>
                                        <p:cTn id="58" dur="2000"/>
                                        <p:tgtEl>
                                          <p:spTgt spid="4">
                                            <p:bg/>
                                          </p:spTgt>
                                        </p:tgtEl>
                                      </p:cBhvr>
                                    </p:animEffect>
                                  </p:childTnLst>
                                </p:cTn>
                              </p:par>
                            </p:childTnLst>
                          </p:cTn>
                        </p:par>
                        <p:par>
                          <p:cTn id="59" fill="hold">
                            <p:stCondLst>
                              <p:cond delay="6000"/>
                            </p:stCondLst>
                            <p:childTnLst>
                              <p:par>
                                <p:cTn id="60" presetID="6" presetClass="entr" presetSubtype="16" fill="hold" grpId="0" nodeType="afterEffect">
                                  <p:stCondLst>
                                    <p:cond delay="0"/>
                                  </p:stCondLst>
                                  <p:childTnLst>
                                    <p:set>
                                      <p:cBhvr>
                                        <p:cTn id="61" dur="1" fill="hold">
                                          <p:stCondLst>
                                            <p:cond delay="0"/>
                                          </p:stCondLst>
                                        </p:cTn>
                                        <p:tgtEl>
                                          <p:spTgt spid="4">
                                            <p:txEl>
                                              <p:pRg st="0" end="0"/>
                                            </p:txEl>
                                          </p:spTgt>
                                        </p:tgtEl>
                                        <p:attrNameLst>
                                          <p:attrName>style.visibility</p:attrName>
                                        </p:attrNameLst>
                                      </p:cBhvr>
                                      <p:to>
                                        <p:strVal val="visible"/>
                                      </p:to>
                                    </p:set>
                                    <p:animEffect transition="in" filter="circle(in)">
                                      <p:cBhvr>
                                        <p:cTn id="6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6" y="0"/>
            <a:ext cx="9157626" cy="685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tekstu 3"/>
          <p:cNvSpPr>
            <a:spLocks noGrp="1"/>
          </p:cNvSpPr>
          <p:nvPr>
            <p:ph type="body" sz="half" idx="2"/>
          </p:nvPr>
        </p:nvSpPr>
        <p:spPr>
          <a:xfrm>
            <a:off x="4557395" y="3276484"/>
            <a:ext cx="4247455" cy="3392876"/>
          </a:xfrm>
        </p:spPr>
        <p:style>
          <a:lnRef idx="1">
            <a:schemeClr val="dk1"/>
          </a:lnRef>
          <a:fillRef idx="2">
            <a:schemeClr val="dk1"/>
          </a:fillRef>
          <a:effectRef idx="1">
            <a:schemeClr val="dk1"/>
          </a:effectRef>
          <a:fontRef idx="minor">
            <a:schemeClr val="dk1"/>
          </a:fontRef>
        </p:style>
        <p:txBody>
          <a:bodyPr>
            <a:normAutofit/>
          </a:bodyPr>
          <a:lstStyle/>
          <a:p>
            <a:pPr algn="ctr"/>
            <a:r>
              <a:rPr lang="pl-PL" sz="1600" dirty="0" smtClean="0">
                <a:solidFill>
                  <a:schemeClr val="tx1"/>
                </a:solidFill>
              </a:rPr>
              <a:t>W tym przypadku możemy bardzo wyraźnie zaobserwować poszczególne miejsca, które są nie szczelne oraz gdzie zimne powietrze z zewnątrz wkrada się do środka budynku. Obserwujemy  również jak zastosowanie wolnej przestrzeni  wypełnionej gazem powoduje zatrzymanie większej ilości ciepła w wewnątrz. Wnioskujemy więc, ze powietrze także jest izolatorem. Czerwone pole świadczy o bardzo dużej ilości zatrzymanego ciepła w wewnątrz, energia ta zostaje zachowana po przez odbicie się od izolatora po drugiej stronie muru. Tym izolatorem  jest  styropian.</a:t>
            </a:r>
            <a:endParaRPr lang="pl-PL" sz="1600" dirty="0">
              <a:solidFill>
                <a:schemeClr val="tx1"/>
              </a:solidFill>
            </a:endParaRPr>
          </a:p>
        </p:txBody>
      </p:sp>
      <p:pic>
        <p:nvPicPr>
          <p:cNvPr id="5" name="Picture 2"/>
          <p:cNvPicPr>
            <a:picLocks noChangeAspect="1" noChangeArrowheads="1"/>
          </p:cNvPicPr>
          <p:nvPr/>
        </p:nvPicPr>
        <p:blipFill>
          <a:blip r:embed="rId3" cstate="print"/>
          <a:srcRect/>
          <a:stretch>
            <a:fillRect/>
          </a:stretch>
        </p:blipFill>
        <p:spPr bwMode="auto">
          <a:xfrm>
            <a:off x="323528" y="548680"/>
            <a:ext cx="4608512" cy="46085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7" name="Picture 3"/>
          <p:cNvPicPr>
            <a:picLocks noChangeAspect="1" noChangeArrowheads="1"/>
          </p:cNvPicPr>
          <p:nvPr/>
        </p:nvPicPr>
        <p:blipFill>
          <a:blip r:embed="rId4" cstate="print"/>
          <a:srcRect/>
          <a:stretch>
            <a:fillRect/>
          </a:stretch>
        </p:blipFill>
        <p:spPr bwMode="auto">
          <a:xfrm>
            <a:off x="6948264" y="238336"/>
            <a:ext cx="1856586" cy="27809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9" name="Łącznik prosty ze strzałką 8"/>
          <p:cNvCxnSpPr/>
          <p:nvPr/>
        </p:nvCxnSpPr>
        <p:spPr>
          <a:xfrm flipH="1" flipV="1">
            <a:off x="3851920" y="1412776"/>
            <a:ext cx="144016" cy="7200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Łącznik prosty ze strzałką 10"/>
          <p:cNvCxnSpPr/>
          <p:nvPr/>
        </p:nvCxnSpPr>
        <p:spPr>
          <a:xfrm flipH="1" flipV="1">
            <a:off x="1547664" y="1268760"/>
            <a:ext cx="288032" cy="7200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Łącznik prosty ze strzałką 12"/>
          <p:cNvCxnSpPr/>
          <p:nvPr/>
        </p:nvCxnSpPr>
        <p:spPr>
          <a:xfrm flipV="1">
            <a:off x="2771800" y="1412776"/>
            <a:ext cx="216024" cy="6480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Łącznik prosty ze strzałką 15"/>
          <p:cNvCxnSpPr/>
          <p:nvPr/>
        </p:nvCxnSpPr>
        <p:spPr>
          <a:xfrm>
            <a:off x="2483768" y="2852936"/>
            <a:ext cx="914400" cy="914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11760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2000"/>
                                        <p:tgtEl>
                                          <p:spTgt spid="1027"/>
                                        </p:tgtEl>
                                      </p:cBhvr>
                                    </p:animEffect>
                                  </p:childTnLst>
                                </p:cTn>
                              </p:par>
                              <p:par>
                                <p:cTn id="12" presetID="37" presetClass="entr" presetSubtype="0" fill="hold" grpId="0" nodeType="withEffect">
                                  <p:stCondLst>
                                    <p:cond delay="0"/>
                                  </p:stCondLst>
                                  <p:childTnLst>
                                    <p:set>
                                      <p:cBhvr>
                                        <p:cTn id="13" dur="1" fill="hold">
                                          <p:stCondLst>
                                            <p:cond delay="0"/>
                                          </p:stCondLst>
                                        </p:cTn>
                                        <p:tgtEl>
                                          <p:spTgt spid="4">
                                            <p:bg/>
                                          </p:spTgt>
                                        </p:tgtEl>
                                        <p:attrNameLst>
                                          <p:attrName>style.visibility</p:attrName>
                                        </p:attrNameLst>
                                      </p:cBhvr>
                                      <p:to>
                                        <p:strVal val="visible"/>
                                      </p:to>
                                    </p:set>
                                    <p:animEffect transition="in" filter="fade">
                                      <p:cBhvr>
                                        <p:cTn id="14" dur="1000"/>
                                        <p:tgtEl>
                                          <p:spTgt spid="4">
                                            <p:bg/>
                                          </p:spTgt>
                                        </p:tgtEl>
                                      </p:cBhvr>
                                    </p:animEffect>
                                    <p:anim calcmode="lin" valueType="num">
                                      <p:cBhvr>
                                        <p:cTn id="15" dur="1000" fill="hold"/>
                                        <p:tgtEl>
                                          <p:spTgt spid="4">
                                            <p:bg/>
                                          </p:spTgt>
                                        </p:tgtEl>
                                        <p:attrNameLst>
                                          <p:attrName>ppt_x</p:attrName>
                                        </p:attrNameLst>
                                      </p:cBhvr>
                                      <p:tavLst>
                                        <p:tav tm="0">
                                          <p:val>
                                            <p:strVal val="#ppt_x"/>
                                          </p:val>
                                        </p:tav>
                                        <p:tav tm="100000">
                                          <p:val>
                                            <p:strVal val="#ppt_x"/>
                                          </p:val>
                                        </p:tav>
                                      </p:tavLst>
                                    </p:anim>
                                    <p:anim calcmode="lin" valueType="num">
                                      <p:cBhvr>
                                        <p:cTn id="16" dur="900" decel="100000" fill="hold"/>
                                        <p:tgtEl>
                                          <p:spTgt spid="4">
                                            <p:bg/>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bg/>
                                          </p:spTgt>
                                        </p:tgtEl>
                                        <p:attrNameLst>
                                          <p:attrName>ppt_y</p:attrName>
                                        </p:attrNameLst>
                                      </p:cBhvr>
                                      <p:tavLst>
                                        <p:tav tm="0">
                                          <p:val>
                                            <p:strVal val="#ppt_y-.03"/>
                                          </p:val>
                                        </p:tav>
                                        <p:tav tm="100000">
                                          <p:val>
                                            <p:strVal val="#ppt_y"/>
                                          </p:val>
                                        </p:tav>
                                      </p:tavLst>
                                    </p:anim>
                                  </p:childTnLst>
                                </p:cTn>
                              </p:par>
                              <p:par>
                                <p:cTn id="18" presetID="37" presetClass="entr" presetSubtype="0"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1000"/>
                                        <p:tgtEl>
                                          <p:spTgt spid="4">
                                            <p:txEl>
                                              <p:pRg st="0" end="0"/>
                                            </p:txEl>
                                          </p:spTgt>
                                        </p:tgtEl>
                                      </p:cBhvr>
                                    </p:animEffect>
                                    <p:anim calcmode="lin" valueType="num">
                                      <p:cBhvr>
                                        <p:cTn id="2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75"/>
            <a:ext cx="9144000" cy="68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tekstu 3"/>
          <p:cNvSpPr>
            <a:spLocks noGrp="1"/>
          </p:cNvSpPr>
          <p:nvPr>
            <p:ph type="body" sz="half" idx="2"/>
          </p:nvPr>
        </p:nvSpPr>
        <p:spPr>
          <a:xfrm>
            <a:off x="179512" y="310354"/>
            <a:ext cx="3440361" cy="5509332"/>
          </a:xfrm>
        </p:spPr>
        <p:style>
          <a:lnRef idx="1">
            <a:schemeClr val="accent1"/>
          </a:lnRef>
          <a:fillRef idx="2">
            <a:schemeClr val="accent1"/>
          </a:fillRef>
          <a:effectRef idx="1">
            <a:schemeClr val="accent1"/>
          </a:effectRef>
          <a:fontRef idx="minor">
            <a:schemeClr val="dk1"/>
          </a:fontRef>
        </p:style>
        <p:txBody>
          <a:bodyPr>
            <a:noAutofit/>
          </a:bodyPr>
          <a:lstStyle/>
          <a:p>
            <a:pPr algn="ctr"/>
            <a:r>
              <a:rPr lang="pl-PL" sz="1800" dirty="0" smtClean="0">
                <a:solidFill>
                  <a:schemeClr val="tx1"/>
                </a:solidFill>
              </a:rPr>
              <a:t>W tym momencie przenieśliśmy się na zewnątrz budynku szkolnego.  Na zdjęciu możemy zaobserwować, gdzie są największe utraty ciepła. Czerwone miejsca wskazują na bardzo dużą emisję ciepła, które w przypadku okien wydobywa się przy połączeniach dwóch elementów uszczelnionych uszczelką. Uszczelnienie to nie do końca spełnia swoją funkcję. Osadzona tam okna również nie dokładnie zatrzymują ciepło w budynku. Niebieskie strzałki wskazują miejsca, w których styropian został przytwierdzony do ściany. Wnioskujemy, że kołki te nie są tak dobrym izolatorem jak styropian.</a:t>
            </a:r>
            <a:endParaRPr lang="pl-PL" sz="1800" dirty="0">
              <a:solidFill>
                <a:schemeClr val="tx1"/>
              </a:solidFill>
            </a:endParaRPr>
          </a:p>
        </p:txBody>
      </p:sp>
      <p:pic>
        <p:nvPicPr>
          <p:cNvPr id="4100" name="Picture 4" descr="E:\termowizyjna\IR_0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948" y="206642"/>
            <a:ext cx="4968552" cy="4968552"/>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cxnSp>
        <p:nvCxnSpPr>
          <p:cNvPr id="6" name="Łącznik prosty ze strzałką 5"/>
          <p:cNvCxnSpPr/>
          <p:nvPr/>
        </p:nvCxnSpPr>
        <p:spPr>
          <a:xfrm flipV="1">
            <a:off x="6660232" y="1268760"/>
            <a:ext cx="612068" cy="3600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Łącznik prosty ze strzałką 9"/>
          <p:cNvCxnSpPr/>
          <p:nvPr/>
        </p:nvCxnSpPr>
        <p:spPr>
          <a:xfrm flipH="1" flipV="1">
            <a:off x="4932040" y="1052736"/>
            <a:ext cx="144016" cy="936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Łącznik prosty ze strzałką 13"/>
          <p:cNvCxnSpPr/>
          <p:nvPr/>
        </p:nvCxnSpPr>
        <p:spPr>
          <a:xfrm>
            <a:off x="4860032" y="2708920"/>
            <a:ext cx="504056" cy="8280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Łącznik prosty ze strzałką 15"/>
          <p:cNvCxnSpPr/>
          <p:nvPr/>
        </p:nvCxnSpPr>
        <p:spPr>
          <a:xfrm flipH="1" flipV="1">
            <a:off x="5292080" y="2276872"/>
            <a:ext cx="144016" cy="61206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86600">
            <a:off x="5129306" y="1439541"/>
            <a:ext cx="414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943" y="2276872"/>
            <a:ext cx="414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719">
            <a:off x="5956962" y="2099128"/>
            <a:ext cx="414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Nauczyciel\Desktop\gr III\zwykle\IMG_01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8266" y="5013176"/>
            <a:ext cx="2987628" cy="16130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00209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par>
                          <p:cTn id="10" fill="hold">
                            <p:stCondLst>
                              <p:cond delay="500"/>
                            </p:stCondLst>
                            <p:childTnLst>
                              <p:par>
                                <p:cTn id="11" presetID="25"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p:cTn id="13"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16" dur="1000" fill="hold"/>
                                        <p:tgtEl>
                                          <p:spTgt spid="409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099"/>
                                        </p:tgtEl>
                                      </p:cBhvr>
                                    </p:animEffect>
                                  </p:childTnLst>
                                </p:cTn>
                              </p:par>
                            </p:childTnLst>
                          </p:cTn>
                        </p:par>
                        <p:par>
                          <p:cTn id="21" fill="hold">
                            <p:stCondLst>
                              <p:cond delay="1500"/>
                            </p:stCondLst>
                            <p:childTnLst>
                              <p:par>
                                <p:cTn id="22" presetID="37" presetClass="entr" presetSubtype="0" fill="hold" grpId="0" nodeType="afterEffect">
                                  <p:stCondLst>
                                    <p:cond delay="0"/>
                                  </p:stCondLst>
                                  <p:childTnLst>
                                    <p:set>
                                      <p:cBhvr>
                                        <p:cTn id="23" dur="1" fill="hold">
                                          <p:stCondLst>
                                            <p:cond delay="0"/>
                                          </p:stCondLst>
                                        </p:cTn>
                                        <p:tgtEl>
                                          <p:spTgt spid="4">
                                            <p:bg/>
                                          </p:spTgt>
                                        </p:tgtEl>
                                        <p:attrNameLst>
                                          <p:attrName>style.visibility</p:attrName>
                                        </p:attrNameLst>
                                      </p:cBhvr>
                                      <p:to>
                                        <p:strVal val="visible"/>
                                      </p:to>
                                    </p:set>
                                    <p:animEffect transition="in" filter="fade">
                                      <p:cBhvr>
                                        <p:cTn id="24" dur="1000"/>
                                        <p:tgtEl>
                                          <p:spTgt spid="4">
                                            <p:bg/>
                                          </p:spTgt>
                                        </p:tgtEl>
                                      </p:cBhvr>
                                    </p:animEffect>
                                    <p:anim calcmode="lin" valueType="num">
                                      <p:cBhvr>
                                        <p:cTn id="25" dur="1000" fill="hold"/>
                                        <p:tgtEl>
                                          <p:spTgt spid="4">
                                            <p:bg/>
                                          </p:spTgt>
                                        </p:tgtEl>
                                        <p:attrNameLst>
                                          <p:attrName>ppt_x</p:attrName>
                                        </p:attrNameLst>
                                      </p:cBhvr>
                                      <p:tavLst>
                                        <p:tav tm="0">
                                          <p:val>
                                            <p:strVal val="#ppt_x"/>
                                          </p:val>
                                        </p:tav>
                                        <p:tav tm="100000">
                                          <p:val>
                                            <p:strVal val="#ppt_x"/>
                                          </p:val>
                                        </p:tav>
                                      </p:tavLst>
                                    </p:anim>
                                    <p:anim calcmode="lin" valueType="num">
                                      <p:cBhvr>
                                        <p:cTn id="26" dur="900" decel="100000" fill="hold"/>
                                        <p:tgtEl>
                                          <p:spTgt spid="4">
                                            <p:bg/>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4">
                                            <p:bg/>
                                          </p:spTgt>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4101"/>
                                        </p:tgtEl>
                                        <p:attrNameLst>
                                          <p:attrName>style.visibility</p:attrName>
                                        </p:attrNameLst>
                                      </p:cBhvr>
                                      <p:to>
                                        <p:strVal val="visible"/>
                                      </p:to>
                                    </p:set>
                                    <p:animEffect transition="in" filter="fade">
                                      <p:cBhvr>
                                        <p:cTn id="47" dur="500"/>
                                        <p:tgtEl>
                                          <p:spTgt spid="4101"/>
                                        </p:tgtEl>
                                      </p:cBhvr>
                                    </p:animEffect>
                                  </p:childTnLst>
                                </p:cTn>
                              </p:par>
                              <p:par>
                                <p:cTn id="48" presetID="10" presetClass="entr" presetSubtype="0" fill="hold" nodeType="withEffect">
                                  <p:stCondLst>
                                    <p:cond delay="0"/>
                                  </p:stCondLst>
                                  <p:childTnLst>
                                    <p:set>
                                      <p:cBhvr>
                                        <p:cTn id="49" dur="1" fill="hold">
                                          <p:stCondLst>
                                            <p:cond delay="0"/>
                                          </p:stCondLst>
                                        </p:cTn>
                                        <p:tgtEl>
                                          <p:spTgt spid="4102"/>
                                        </p:tgtEl>
                                        <p:attrNameLst>
                                          <p:attrName>style.visibility</p:attrName>
                                        </p:attrNameLst>
                                      </p:cBhvr>
                                      <p:to>
                                        <p:strVal val="visible"/>
                                      </p:to>
                                    </p:set>
                                    <p:animEffect transition="in" filter="fade">
                                      <p:cBhvr>
                                        <p:cTn id="50" dur="500"/>
                                        <p:tgtEl>
                                          <p:spTgt spid="4102"/>
                                        </p:tgtEl>
                                      </p:cBhvr>
                                    </p:animEffect>
                                  </p:childTnLst>
                                </p:cTn>
                              </p:par>
                              <p:par>
                                <p:cTn id="51" presetID="10" presetClass="entr" presetSubtype="0" fill="hold" nodeType="withEffect">
                                  <p:stCondLst>
                                    <p:cond delay="0"/>
                                  </p:stCondLst>
                                  <p:childTnLst>
                                    <p:set>
                                      <p:cBhvr>
                                        <p:cTn id="52" dur="1" fill="hold">
                                          <p:stCondLst>
                                            <p:cond delay="0"/>
                                          </p:stCondLst>
                                        </p:cTn>
                                        <p:tgtEl>
                                          <p:spTgt spid="4103"/>
                                        </p:tgtEl>
                                        <p:attrNameLst>
                                          <p:attrName>style.visibility</p:attrName>
                                        </p:attrNameLst>
                                      </p:cBhvr>
                                      <p:to>
                                        <p:strVal val="visible"/>
                                      </p:to>
                                    </p:set>
                                    <p:animEffect transition="in" filter="fade">
                                      <p:cBhvr>
                                        <p:cTn id="53" dur="500"/>
                                        <p:tgtEl>
                                          <p:spTgt spid="4103"/>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 y="7936"/>
            <a:ext cx="9150079"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srcRect/>
          <a:stretch>
            <a:fillRect/>
          </a:stretch>
        </p:blipFill>
        <p:spPr bwMode="auto">
          <a:xfrm>
            <a:off x="539552" y="404664"/>
            <a:ext cx="4680520" cy="4680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6" name="Picture 8"/>
          <p:cNvPicPr>
            <a:picLocks noChangeAspect="1" noChangeArrowheads="1"/>
          </p:cNvPicPr>
          <p:nvPr/>
        </p:nvPicPr>
        <p:blipFill>
          <a:blip r:embed="rId4" cstate="print"/>
          <a:srcRect/>
          <a:stretch>
            <a:fillRect/>
          </a:stretch>
        </p:blipFill>
        <p:spPr bwMode="auto">
          <a:xfrm>
            <a:off x="4644008" y="3789040"/>
            <a:ext cx="4098520" cy="2736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52" name="AutoShape 4" descr="data:image/jpeg;base64,/9j/4AAQSkZJRgABAQAAAQABAAD/2wBDAAkGBwgHBgkIBwgKCgkLDRYPDQwMDRsUFRAWIB0iIiAdHx8kKDQsJCYxJx8fLT0tMTU3Ojo6Iys/RD84QzQ5Ojf/2wBDAQoKCg0MDRoPDxo3JR8lNzc3Nzc3Nzc3Nzc3Nzc3Nzc3Nzc3Nzc3Nzc3Nzc3Nzc3Nzc3Nzc3Nzc3Nzc3Nzc3Nzf/wAARCACGAFoDASIAAhEBAxEB/8QAGwAAAgMBAQEAAAAAAAAAAAAABAUCAwYAAQf/xAAyEAABAwMCBAUDBAEFAAAAAAABAAIDBBEhEjEFQVFhEyJxgZEyQqEUFVJiI3KCkuHw/8QAFAEBAAAAAAAAAAAAAAAAAAAAAP/EABQRAQAAAAAAAAAAAAAAAAAAAAD/2gAMAwEAAhEDEQA/APm1tTdgh3A5DQPVGPa7Tk5G4VbIrXuUA4BDMj3UmxX3+VdHC7WX6jp6K8sabZygBNO6xcBhVeC9zrkFPIqPxQAEY/hTvDFnZAQZh8Jez0UW07htunZprO5D23XjadhI5oEkkLr2sqjFnknVRSkNOkGyXuiIKAN0ekbKvzdEycwObpAuO6r8BwxcfAQNLFwvYKN7AgAE81cWWjsXgEclGOG9yDcIIMcdsXRlPTXPm5qNLTOdJrN8ck+pqVp7n0QeU9MGxt079kZK0mK1jcDdXRRAaRbIRfgaxpLcc0GXMNi4lh1X3BVLqUtN855rTy0QDXGwvZCx0rb6HW1EoM5Ox5aQLjslstMbWIytlV0TIwCk01O0OJQIGwujJDgu0n+I+E0lYHEEjbdR0t6oIlrpG4RFKwtuHcuyGp5dI0nmihdzTpHygZcOhdLMBvfbsnzqQMsS4NHqk3BJY4JA5+T0WkD4qh48tmjogFFM57vKjjAYoQZSQjqanaW68i3VWS03jOAOQgVBrSy+ruAh3Mja4nCa1VKGEMibuMpTVRujkOLIFvFJT9LCMHkkUzpLagTpvsU7qnO1anEX9EBUM1g2t1vZArqbkAg+yp8yIqw5vKwQRe5B4GFrA4vsraeV42cVVktAPsjKUNA2BI5EIDOHNJ87ycnC0dC5zXD7u/VKeEgyPIEdwPwmTyYzklpvcYQaWnlbI3w2g477plH5W7G/os7wid2vVe/qFqI5dLcgXQL6u7DY790sqYmyx33KP4hVAgi3NLmzkZc02QIa+F4NrbJe5whuHDNk6r6kEuNsclnap5c6xQQkkbKLEWaEEYo77FEaTbIULeqBRHMCMC5HVERTudsLDrdKIpLH6rIqGVt8u9coNPwvijaa4IvcZRrK0TS6gTfkCsjHKNxlMKar0Ahov1ug3NFWsicLtCaHi7Wg3+ojCwDOIu+42xhFivGkFriT0QaWbibX3LtxsgKjihdcBtgkEtaGk5VYrjsduqBjNVOc7zc0tfN/kuUPUVZBJBulr61xudkDmSpFiWjCBNS2+SUEKoltr2XuoHmgzwnINlY2cjmhNJJwpBj0DFlSQMFER1pBBBSpkUpGArWwTnYIG7q7IN7rz9xLCLHCWikqjsB8r00VZuWj/kEDM1jneYuUH1pH3JaIqhuCFB7JTyQMDW6gfMhZKkh2DhDGOUfaq3Nk5goCv1J3uvP1h6oMtd0K80u6FAdFACRd1h6I6GlYLWeSf9KjAxu5JTCARkjJQdFBIQAC23cBHQ0liNQh91dSBuPMR/tTWGGFwu4uuP6FANTUlISNbYwf6tRBpaC3mYT7ItgpGbgH1BC9H6Zx8rbHqDZApqKajtZkRA6gJbPRRHYAfK1rGUxGWH3cCozMotOIRf0QYl/D2bDV7FDScMufLq+Vr5209sROHulkwGohoAHqgzruGub/ANqP7e7+qcyOYPvKq8ZnVyBVECTyt6I2G7c3CXxuPIlEM1HmT7oGcFW5hwRjqmUHGSzD3fhIWEgbFWh4By0INF+9R7jfu1VS8adbyBvs1JGljsK4Rx2y8X7BAa7jsnUD8Kk8TmlxrCAfBc5It6L1sEd8vHwgtmq6i2bkdihTUu56iiPBYPpcq3xG+9wgodIH7gqGkdT8K0sa0/Q73K88Rn8QgBaQ3kro3YXLkF8b+ivuDuuXII+UdV7fuVy5B6HDuq3PscXXLkEWzHuFY2YjquXIJ+O7/wAF3jD+P4XLk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054" name="AutoShape 6" descr="data:image/jpeg;base64,/9j/4AAQSkZJRgABAQAAAQABAAD/2wBDAAkGBwgHBgkIBwgKCgkLDRYPDQwMDRsUFRAWIB0iIiAdHx8kKDQsJCYxJx8fLT0tMTU3Ojo6Iys/RD84QzQ5Ojf/2wBDAQoKCg0MDRoPDxo3JR8lNzc3Nzc3Nzc3Nzc3Nzc3Nzc3Nzc3Nzc3Nzc3Nzc3Nzc3Nzc3Nzc3Nzc3Nzc3Nzc3Nzf/wAARCACGAFoDASIAAhEBAxEB/8QAGwAAAgMBAQEAAAAAAAAAAAAABAUCAwYAAQf/xAAyEAABAwMCBAUDBAEFAAAAAAABAAIDBBEhEjEFQVFhEyJxgZEyQqEUFVJiI3KCkuHw/8QAFAEBAAAAAAAAAAAAAAAAAAAAAP/EABQRAQAAAAAAAAAAAAAAAAAAAAD/2gAMAwEAAhEDEQA/APm1tTdgh3A5DQPVGPa7Tk5G4VbIrXuUA4BDMj3UmxX3+VdHC7WX6jp6K8sabZygBNO6xcBhVeC9zrkFPIqPxQAEY/hTvDFnZAQZh8Jez0UW07htunZprO5D23XjadhI5oEkkLr2sqjFnknVRSkNOkGyXuiIKAN0ekbKvzdEycwObpAuO6r8BwxcfAQNLFwvYKN7AgAE81cWWjsXgEclGOG9yDcIIMcdsXRlPTXPm5qNLTOdJrN8ck+pqVp7n0QeU9MGxt079kZK0mK1jcDdXRRAaRbIRfgaxpLcc0GXMNi4lh1X3BVLqUtN855rTy0QDXGwvZCx0rb6HW1EoM5Ox5aQLjslstMbWIytlV0TIwCk01O0OJQIGwujJDgu0n+I+E0lYHEEjbdR0t6oIlrpG4RFKwtuHcuyGp5dI0nmihdzTpHygZcOhdLMBvfbsnzqQMsS4NHqk3BJY4JA5+T0WkD4qh48tmjogFFM57vKjjAYoQZSQjqanaW68i3VWS03jOAOQgVBrSy+ruAh3Mja4nCa1VKGEMibuMpTVRujkOLIFvFJT9LCMHkkUzpLagTpvsU7qnO1anEX9EBUM1g2t1vZArqbkAg+yp8yIqw5vKwQRe5B4GFrA4vsraeV42cVVktAPsjKUNA2BI5EIDOHNJ87ycnC0dC5zXD7u/VKeEgyPIEdwPwmTyYzklpvcYQaWnlbI3w2g477plH5W7G/os7wid2vVe/qFqI5dLcgXQL6u7DY790sqYmyx33KP4hVAgi3NLmzkZc02QIa+F4NrbJe5whuHDNk6r6kEuNsclnap5c6xQQkkbKLEWaEEYo77FEaTbIULeqBRHMCMC5HVERTudsLDrdKIpLH6rIqGVt8u9coNPwvijaa4IvcZRrK0TS6gTfkCsjHKNxlMKar0Ahov1ug3NFWsicLtCaHi7Wg3+ojCwDOIu+42xhFivGkFriT0QaWbibX3LtxsgKjihdcBtgkEtaGk5VYrjsduqBjNVOc7zc0tfN/kuUPUVZBJBulr61xudkDmSpFiWjCBNS2+SUEKoltr2XuoHmgzwnINlY2cjmhNJJwpBj0DFlSQMFER1pBBBSpkUpGArWwTnYIG7q7IN7rz9xLCLHCWikqjsB8r00VZuWj/kEDM1jneYuUH1pH3JaIqhuCFB7JTyQMDW6gfMhZKkh2DhDGOUfaq3Nk5goCv1J3uvP1h6oMtd0K80u6FAdFACRd1h6I6GlYLWeSf9KjAxu5JTCARkjJQdFBIQAC23cBHQ0liNQh91dSBuPMR/tTWGGFwu4uuP6FANTUlISNbYwf6tRBpaC3mYT7ItgpGbgH1BC9H6Zx8rbHqDZApqKajtZkRA6gJbPRRHYAfK1rGUxGWH3cCozMotOIRf0QYl/D2bDV7FDScMufLq+Vr5209sROHulkwGohoAHqgzruGub/ANqP7e7+qcyOYPvKq8ZnVyBVECTyt6I2G7c3CXxuPIlEM1HmT7oGcFW5hwRjqmUHGSzD3fhIWEgbFWh4By0INF+9R7jfu1VS8adbyBvs1JGljsK4Rx2y8X7BAa7jsnUD8Kk8TmlxrCAfBc5It6L1sEd8vHwgtmq6i2bkdihTUu56iiPBYPpcq3xG+9wgodIH7gqGkdT8K0sa0/Q73K88Rn8QgBaQ3kro3YXLkF8b+ivuDuuXII+UdV7fuVy5B6HDuq3PscXXLkEWzHuFY2YjquXIJ+O7/wAF3jD+P4XLk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0" name="Symbol zastępczy tekstu 3"/>
          <p:cNvSpPr>
            <a:spLocks noGrp="1"/>
          </p:cNvSpPr>
          <p:nvPr>
            <p:ph type="body" sz="half" idx="2"/>
          </p:nvPr>
        </p:nvSpPr>
        <p:spPr>
          <a:xfrm>
            <a:off x="5292080" y="548680"/>
            <a:ext cx="3656385" cy="2160240"/>
          </a:xfrm>
        </p:spPr>
        <p:style>
          <a:lnRef idx="1">
            <a:schemeClr val="dk1"/>
          </a:lnRef>
          <a:fillRef idx="2">
            <a:schemeClr val="dk1"/>
          </a:fillRef>
          <a:effectRef idx="1">
            <a:schemeClr val="dk1"/>
          </a:effectRef>
          <a:fontRef idx="minor">
            <a:schemeClr val="dk1"/>
          </a:fontRef>
        </p:style>
        <p:txBody>
          <a:bodyPr>
            <a:normAutofit/>
          </a:bodyPr>
          <a:lstStyle/>
          <a:p>
            <a:pPr algn="ctr"/>
            <a:r>
              <a:rPr lang="pl-PL" sz="2000" dirty="0" smtClean="0">
                <a:solidFill>
                  <a:sysClr val="windowText" lastClr="000000"/>
                </a:solidFill>
              </a:rPr>
              <a:t>Przedstawiany  obraz pokazuje nam  bardzo dobrą izolacje wykonaną z styropianu . Jedyne straty, które tu możemy dostrzec to straty przy połączeniach ramy i skrzydła okna.</a:t>
            </a:r>
            <a:endParaRPr lang="pl-PL" sz="2000" dirty="0">
              <a:solidFill>
                <a:sysClr val="windowText" lastClr="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Scale>
                                      <p:cBhvr>
                                        <p:cTn id="7"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0"/>
                                        </p:tgtEl>
                                        <p:attrNameLst>
                                          <p:attrName>ppt_x</p:attrName>
                                          <p:attrName>ppt_y</p:attrName>
                                        </p:attrNameLst>
                                      </p:cBhvr>
                                    </p:animMotion>
                                    <p:animEffect transition="in" filter="fade">
                                      <p:cBhvr>
                                        <p:cTn id="9" dur="1000"/>
                                        <p:tgtEl>
                                          <p:spTgt spid="2050"/>
                                        </p:tgtEl>
                                      </p:cBhvr>
                                    </p:animEffect>
                                  </p:childTnLst>
                                </p:cTn>
                              </p:par>
                            </p:childTnLst>
                          </p:cTn>
                        </p:par>
                        <p:par>
                          <p:cTn id="10" fill="hold">
                            <p:stCondLst>
                              <p:cond delay="1000"/>
                            </p:stCondLst>
                            <p:childTnLst>
                              <p:par>
                                <p:cTn id="11" presetID="51" presetClass="entr" presetSubtype="0" fill="hold" nodeType="after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770" decel="100000"/>
                                        <p:tgtEl>
                                          <p:spTgt spid="2056"/>
                                        </p:tgtEl>
                                      </p:cBhvr>
                                    </p:animEffect>
                                    <p:animScale>
                                      <p:cBhvr>
                                        <p:cTn id="14" dur="770" decel="100000"/>
                                        <p:tgtEl>
                                          <p:spTgt spid="2056"/>
                                        </p:tgtEl>
                                      </p:cBhvr>
                                      <p:from x="10000" y="10000"/>
                                      <p:to x="200000" y="450000"/>
                                    </p:animScale>
                                    <p:animScale>
                                      <p:cBhvr>
                                        <p:cTn id="15" dur="1230" accel="100000" fill="hold">
                                          <p:stCondLst>
                                            <p:cond delay="770"/>
                                          </p:stCondLst>
                                        </p:cTn>
                                        <p:tgtEl>
                                          <p:spTgt spid="2056"/>
                                        </p:tgtEl>
                                      </p:cBhvr>
                                      <p:from x="200000" y="450000"/>
                                      <p:to x="100000" y="100000"/>
                                    </p:animScale>
                                    <p:set>
                                      <p:cBhvr>
                                        <p:cTn id="16" dur="770" fill="hold"/>
                                        <p:tgtEl>
                                          <p:spTgt spid="2056"/>
                                        </p:tgtEl>
                                        <p:attrNameLst>
                                          <p:attrName>ppt_x</p:attrName>
                                        </p:attrNameLst>
                                      </p:cBhvr>
                                      <p:to>
                                        <p:strVal val="(0.5)"/>
                                      </p:to>
                                    </p:set>
                                    <p:anim from="(0.5)" to="(#ppt_x)" calcmode="lin" valueType="num">
                                      <p:cBhvr>
                                        <p:cTn id="17" dur="1230" accel="100000" fill="hold">
                                          <p:stCondLst>
                                            <p:cond delay="770"/>
                                          </p:stCondLst>
                                        </p:cTn>
                                        <p:tgtEl>
                                          <p:spTgt spid="2056"/>
                                        </p:tgtEl>
                                        <p:attrNameLst>
                                          <p:attrName>ppt_x</p:attrName>
                                        </p:attrNameLst>
                                      </p:cBhvr>
                                    </p:anim>
                                    <p:set>
                                      <p:cBhvr>
                                        <p:cTn id="18" dur="770" fill="hold"/>
                                        <p:tgtEl>
                                          <p:spTgt spid="2056"/>
                                        </p:tgtEl>
                                        <p:attrNameLst>
                                          <p:attrName>ppt_y</p:attrName>
                                        </p:attrNameLst>
                                      </p:cBhvr>
                                      <p:to>
                                        <p:strVal val="(#ppt_y+0.4)"/>
                                      </p:to>
                                    </p:set>
                                    <p:anim from="(#ppt_y+0.4)" to="(#ppt_y)" calcmode="lin" valueType="num">
                                      <p:cBhvr>
                                        <p:cTn id="19" dur="1230" accel="100000" fill="hold">
                                          <p:stCondLst>
                                            <p:cond delay="770"/>
                                          </p:stCondLst>
                                        </p:cTn>
                                        <p:tgtEl>
                                          <p:spTgt spid="2056"/>
                                        </p:tgtEl>
                                        <p:attrNameLst>
                                          <p:attrName>ppt_y</p:attrName>
                                        </p:attrNameLst>
                                      </p:cBhvr>
                                    </p:anim>
                                  </p:childTnLst>
                                </p:cTn>
                              </p:par>
                            </p:childTnLst>
                          </p:cTn>
                        </p:par>
                        <p:par>
                          <p:cTn id="20" fill="hold">
                            <p:stCondLst>
                              <p:cond delay="3000"/>
                            </p:stCondLst>
                            <p:childTnLst>
                              <p:par>
                                <p:cTn id="21" presetID="26" presetClass="entr" presetSubtype="0" fill="hold" grpId="0" nodeType="after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wipe(down)">
                                      <p:cBhvr>
                                        <p:cTn id="23" dur="580">
                                          <p:stCondLst>
                                            <p:cond delay="0"/>
                                          </p:stCondLst>
                                        </p:cTn>
                                        <p:tgtEl>
                                          <p:spTgt spid="10">
                                            <p:bg/>
                                          </p:spTgt>
                                        </p:tgtEl>
                                      </p:cBhvr>
                                    </p:animEffect>
                                    <p:anim calcmode="lin" valueType="num">
                                      <p:cBhvr>
                                        <p:cTn id="24" dur="1822" tmFilter="0,0; 0.14,0.36; 0.43,0.73; 0.71,0.91; 1.0,1.0">
                                          <p:stCondLst>
                                            <p:cond delay="0"/>
                                          </p:stCondLst>
                                        </p:cTn>
                                        <p:tgtEl>
                                          <p:spTgt spid="10">
                                            <p:bg/>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bg/>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bg/>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bg/>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bg/>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bg/>
                                          </p:spTgt>
                                        </p:tgtEl>
                                      </p:cBhvr>
                                      <p:to x="100000" y="60000"/>
                                    </p:animScale>
                                    <p:animScale>
                                      <p:cBhvr>
                                        <p:cTn id="30" dur="166" decel="50000">
                                          <p:stCondLst>
                                            <p:cond delay="676"/>
                                          </p:stCondLst>
                                        </p:cTn>
                                        <p:tgtEl>
                                          <p:spTgt spid="10">
                                            <p:bg/>
                                          </p:spTgt>
                                        </p:tgtEl>
                                      </p:cBhvr>
                                      <p:to x="100000" y="100000"/>
                                    </p:animScale>
                                    <p:animScale>
                                      <p:cBhvr>
                                        <p:cTn id="31" dur="26">
                                          <p:stCondLst>
                                            <p:cond delay="1312"/>
                                          </p:stCondLst>
                                        </p:cTn>
                                        <p:tgtEl>
                                          <p:spTgt spid="10">
                                            <p:bg/>
                                          </p:spTgt>
                                        </p:tgtEl>
                                      </p:cBhvr>
                                      <p:to x="100000" y="80000"/>
                                    </p:animScale>
                                    <p:animScale>
                                      <p:cBhvr>
                                        <p:cTn id="32" dur="166" decel="50000">
                                          <p:stCondLst>
                                            <p:cond delay="1338"/>
                                          </p:stCondLst>
                                        </p:cTn>
                                        <p:tgtEl>
                                          <p:spTgt spid="10">
                                            <p:bg/>
                                          </p:spTgt>
                                        </p:tgtEl>
                                      </p:cBhvr>
                                      <p:to x="100000" y="100000"/>
                                    </p:animScale>
                                    <p:animScale>
                                      <p:cBhvr>
                                        <p:cTn id="33" dur="26">
                                          <p:stCondLst>
                                            <p:cond delay="1642"/>
                                          </p:stCondLst>
                                        </p:cTn>
                                        <p:tgtEl>
                                          <p:spTgt spid="10">
                                            <p:bg/>
                                          </p:spTgt>
                                        </p:tgtEl>
                                      </p:cBhvr>
                                      <p:to x="100000" y="90000"/>
                                    </p:animScale>
                                    <p:animScale>
                                      <p:cBhvr>
                                        <p:cTn id="34" dur="166" decel="50000">
                                          <p:stCondLst>
                                            <p:cond delay="1668"/>
                                          </p:stCondLst>
                                        </p:cTn>
                                        <p:tgtEl>
                                          <p:spTgt spid="10">
                                            <p:bg/>
                                          </p:spTgt>
                                        </p:tgtEl>
                                      </p:cBhvr>
                                      <p:to x="100000" y="100000"/>
                                    </p:animScale>
                                    <p:animScale>
                                      <p:cBhvr>
                                        <p:cTn id="35" dur="26">
                                          <p:stCondLst>
                                            <p:cond delay="1808"/>
                                          </p:stCondLst>
                                        </p:cTn>
                                        <p:tgtEl>
                                          <p:spTgt spid="10">
                                            <p:bg/>
                                          </p:spTgt>
                                        </p:tgtEl>
                                      </p:cBhvr>
                                      <p:to x="100000" y="95000"/>
                                    </p:animScale>
                                    <p:animScale>
                                      <p:cBhvr>
                                        <p:cTn id="36" dur="166" decel="50000">
                                          <p:stCondLst>
                                            <p:cond delay="1834"/>
                                          </p:stCondLst>
                                        </p:cTn>
                                        <p:tgtEl>
                                          <p:spTgt spid="10">
                                            <p:bg/>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down)">
                                      <p:cBhvr>
                                        <p:cTn id="39" dur="580">
                                          <p:stCondLst>
                                            <p:cond delay="0"/>
                                          </p:stCondLst>
                                        </p:cTn>
                                        <p:tgtEl>
                                          <p:spTgt spid="10">
                                            <p:txEl>
                                              <p:pRg st="0" end="0"/>
                                            </p:txEl>
                                          </p:spTgt>
                                        </p:tgtEl>
                                      </p:cBhvr>
                                    </p:animEffect>
                                    <p:anim calcmode="lin" valueType="num">
                                      <p:cBhvr>
                                        <p:cTn id="40"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xEl>
                                              <p:pRg st="0" end="0"/>
                                            </p:txEl>
                                          </p:spTgt>
                                        </p:tgtEl>
                                      </p:cBhvr>
                                      <p:to x="100000" y="60000"/>
                                    </p:animScale>
                                    <p:animScale>
                                      <p:cBhvr>
                                        <p:cTn id="46" dur="166" decel="50000">
                                          <p:stCondLst>
                                            <p:cond delay="676"/>
                                          </p:stCondLst>
                                        </p:cTn>
                                        <p:tgtEl>
                                          <p:spTgt spid="10">
                                            <p:txEl>
                                              <p:pRg st="0" end="0"/>
                                            </p:txEl>
                                          </p:spTgt>
                                        </p:tgtEl>
                                      </p:cBhvr>
                                      <p:to x="100000" y="100000"/>
                                    </p:animScale>
                                    <p:animScale>
                                      <p:cBhvr>
                                        <p:cTn id="47" dur="26">
                                          <p:stCondLst>
                                            <p:cond delay="1312"/>
                                          </p:stCondLst>
                                        </p:cTn>
                                        <p:tgtEl>
                                          <p:spTgt spid="10">
                                            <p:txEl>
                                              <p:pRg st="0" end="0"/>
                                            </p:txEl>
                                          </p:spTgt>
                                        </p:tgtEl>
                                      </p:cBhvr>
                                      <p:to x="100000" y="80000"/>
                                    </p:animScale>
                                    <p:animScale>
                                      <p:cBhvr>
                                        <p:cTn id="48" dur="166" decel="50000">
                                          <p:stCondLst>
                                            <p:cond delay="1338"/>
                                          </p:stCondLst>
                                        </p:cTn>
                                        <p:tgtEl>
                                          <p:spTgt spid="10">
                                            <p:txEl>
                                              <p:pRg st="0" end="0"/>
                                            </p:txEl>
                                          </p:spTgt>
                                        </p:tgtEl>
                                      </p:cBhvr>
                                      <p:to x="100000" y="100000"/>
                                    </p:animScale>
                                    <p:animScale>
                                      <p:cBhvr>
                                        <p:cTn id="49" dur="26">
                                          <p:stCondLst>
                                            <p:cond delay="1642"/>
                                          </p:stCondLst>
                                        </p:cTn>
                                        <p:tgtEl>
                                          <p:spTgt spid="10">
                                            <p:txEl>
                                              <p:pRg st="0" end="0"/>
                                            </p:txEl>
                                          </p:spTgt>
                                        </p:tgtEl>
                                      </p:cBhvr>
                                      <p:to x="100000" y="90000"/>
                                    </p:animScale>
                                    <p:animScale>
                                      <p:cBhvr>
                                        <p:cTn id="50" dur="166" decel="50000">
                                          <p:stCondLst>
                                            <p:cond delay="1668"/>
                                          </p:stCondLst>
                                        </p:cTn>
                                        <p:tgtEl>
                                          <p:spTgt spid="10">
                                            <p:txEl>
                                              <p:pRg st="0" end="0"/>
                                            </p:txEl>
                                          </p:spTgt>
                                        </p:tgtEl>
                                      </p:cBhvr>
                                      <p:to x="100000" y="100000"/>
                                    </p:animScale>
                                    <p:animScale>
                                      <p:cBhvr>
                                        <p:cTn id="51" dur="26">
                                          <p:stCondLst>
                                            <p:cond delay="1808"/>
                                          </p:stCondLst>
                                        </p:cTn>
                                        <p:tgtEl>
                                          <p:spTgt spid="10">
                                            <p:txEl>
                                              <p:pRg st="0" end="0"/>
                                            </p:txEl>
                                          </p:spTgt>
                                        </p:tgtEl>
                                      </p:cBhvr>
                                      <p:to x="100000" y="95000"/>
                                    </p:animScale>
                                    <p:animScale>
                                      <p:cBhvr>
                                        <p:cTn id="52"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932</TotalTime>
  <Words>563</Words>
  <Application>Microsoft Office PowerPoint</Application>
  <PresentationFormat>Pokaz na ekranie (4:3)</PresentationFormat>
  <Paragraphs>32</Paragraphs>
  <Slides>13</Slides>
  <Notes>1</Notes>
  <HiddenSlides>0</HiddenSlides>
  <MMClips>0</MMClips>
  <ScaleCrop>false</ScaleCrop>
  <HeadingPairs>
    <vt:vector size="4" baseType="variant">
      <vt:variant>
        <vt:lpstr>Motyw</vt:lpstr>
      </vt:variant>
      <vt:variant>
        <vt:i4>1</vt:i4>
      </vt:variant>
      <vt:variant>
        <vt:lpstr>Tytuły slajdów</vt:lpstr>
      </vt:variant>
      <vt:variant>
        <vt:i4>13</vt:i4>
      </vt:variant>
    </vt:vector>
  </HeadingPairs>
  <TitlesOfParts>
    <vt:vector size="14" baseType="lpstr">
      <vt:lpstr>Motyw pakietu Office</vt:lpstr>
      <vt:lpstr>WYKORZYSTANIE KAMERY TERMOWIZYJNEJ  DO SPRAWDZENIA EFEKTÓW TERMOIZOLACJI BUDYNKÓW ZSP W CHODZIEŻY</vt:lpstr>
      <vt:lpstr>Prezentacja programu PowerPoint</vt:lpstr>
      <vt:lpstr>Okno na II piętrze</vt:lpstr>
      <vt:lpstr>Okno na II piętrze </vt:lpstr>
      <vt:lpstr>Element grzewczy</vt:lpstr>
      <vt:lpstr>Element grzewczy na przeciw Sali nr 209.</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DZIĘKUJEY ZA UWAGĘ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UBYTKI CIEPŁA</dc:title>
  <dc:creator>Nauczyciel</dc:creator>
  <cp:lastModifiedBy>Nauczyciel</cp:lastModifiedBy>
  <cp:revision>65</cp:revision>
  <dcterms:created xsi:type="dcterms:W3CDTF">2013-02-09T07:25:06Z</dcterms:created>
  <dcterms:modified xsi:type="dcterms:W3CDTF">2013-04-05T08:25:50Z</dcterms:modified>
</cp:coreProperties>
</file>