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  <p:sldMasterId id="2147483962" r:id="rId2"/>
    <p:sldMasterId id="2147483986" r:id="rId3"/>
  </p:sldMasterIdLst>
  <p:notesMasterIdLst>
    <p:notesMasterId r:id="rId41"/>
  </p:notesMasterIdLst>
  <p:sldIdLst>
    <p:sldId id="256" r:id="rId4"/>
    <p:sldId id="257" r:id="rId5"/>
    <p:sldId id="294" r:id="rId6"/>
    <p:sldId id="259" r:id="rId7"/>
    <p:sldId id="260" r:id="rId8"/>
    <p:sldId id="258" r:id="rId9"/>
    <p:sldId id="285" r:id="rId10"/>
    <p:sldId id="261" r:id="rId11"/>
    <p:sldId id="262" r:id="rId12"/>
    <p:sldId id="263" r:id="rId13"/>
    <p:sldId id="264" r:id="rId14"/>
    <p:sldId id="265" r:id="rId15"/>
    <p:sldId id="266" r:id="rId16"/>
    <p:sldId id="286" r:id="rId17"/>
    <p:sldId id="267" r:id="rId18"/>
    <p:sldId id="268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8" r:id="rId27"/>
    <p:sldId id="280" r:id="rId28"/>
    <p:sldId id="281" r:id="rId29"/>
    <p:sldId id="279" r:id="rId30"/>
    <p:sldId id="282" r:id="rId31"/>
    <p:sldId id="283" r:id="rId32"/>
    <p:sldId id="288" r:id="rId33"/>
    <p:sldId id="287" r:id="rId34"/>
    <p:sldId id="289" r:id="rId35"/>
    <p:sldId id="290" r:id="rId36"/>
    <p:sldId id="291" r:id="rId37"/>
    <p:sldId id="292" r:id="rId38"/>
    <p:sldId id="293" r:id="rId39"/>
    <p:sldId id="295" r:id="rId4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717" autoAdjust="0"/>
  </p:normalViewPr>
  <p:slideViewPr>
    <p:cSldViewPr>
      <p:cViewPr varScale="1">
        <p:scale>
          <a:sx n="45" d="100"/>
          <a:sy n="45" d="100"/>
        </p:scale>
        <p:origin x="-10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18564-7032-4B4A-A19F-57D44783436C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71669-D686-433F-9155-B33A057E5EF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71669-D686-433F-9155-B33A057E5EF4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fld id="{3BEBA1A6-1AFC-4FF0-B2D0-153841EB2D9E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endParaRPr lang="pl-PL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fld id="{F6E346B8-843D-41B7-A3C6-583C9C31E0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BA1A6-1AFC-4FF0-B2D0-153841EB2D9E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346B8-843D-41B7-A3C6-583C9C31E0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BA1A6-1AFC-4FF0-B2D0-153841EB2D9E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346B8-843D-41B7-A3C6-583C9C31E0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fld id="{BFD914F0-5F8C-4050-9FA5-EA3AF168A5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ADC9F-9BD5-48B6-9490-706AF55350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22D1D-79CA-4AC0-82E0-7F521F455B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12D3A-6BBE-40FC-B333-BCB73BF66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3CB44-016E-481E-B15D-7C282644D0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2085-6A5A-4670-9CB7-0345580419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6A476-18E5-411D-A52B-0818EEF314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070F7-09C1-4F28-BBEE-707DB939DB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BA1A6-1AFC-4FF0-B2D0-153841EB2D9E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346B8-843D-41B7-A3C6-583C9C31E0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328E9-7324-4FEB-9018-4EB6E12D58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BD3A3-78DD-4345-A01E-D62A2A89EA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A954F-647B-40DD-BDF8-084C078F49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 anchor="ctr"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A1A6-1AFC-4FF0-B2D0-153841EB2D9E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46B8-843D-41B7-A3C6-583C9C31E0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0" name="Chevron 9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A1A6-1AFC-4FF0-B2D0-153841EB2D9E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46B8-843D-41B7-A3C6-583C9C31E0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A1A6-1AFC-4FF0-B2D0-153841EB2D9E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46B8-843D-41B7-A3C6-583C9C31E0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9" name="Chevron 8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A1A6-1AFC-4FF0-B2D0-153841EB2D9E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46B8-843D-41B7-A3C6-583C9C31E0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1" name="Chevron 10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A1A6-1AFC-4FF0-B2D0-153841EB2D9E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46B8-843D-41B7-A3C6-583C9C31E0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7" name="Chevron 6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A1A6-1AFC-4FF0-B2D0-153841EB2D9E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46B8-843D-41B7-A3C6-583C9C31E0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A1A6-1AFC-4FF0-B2D0-153841EB2D9E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46B8-843D-41B7-A3C6-583C9C31E0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BA1A6-1AFC-4FF0-B2D0-153841EB2D9E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346B8-843D-41B7-A3C6-583C9C31E0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 anchor="ctr">
            <a:normAutofit/>
          </a:bodyPr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A1A6-1AFC-4FF0-B2D0-153841EB2D9E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46B8-843D-41B7-A3C6-583C9C31E0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 anchor="ctr">
            <a:normAutofit/>
          </a:bodyPr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A1A6-1AFC-4FF0-B2D0-153841EB2D9E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46B8-843D-41B7-A3C6-583C9C31E0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8" name="Chevron 7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A1A6-1AFC-4FF0-B2D0-153841EB2D9E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46B8-843D-41B7-A3C6-583C9C31E0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A1A6-1AFC-4FF0-B2D0-153841EB2D9E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46B8-843D-41B7-A3C6-583C9C31E0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BA1A6-1AFC-4FF0-B2D0-153841EB2D9E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346B8-843D-41B7-A3C6-583C9C31E0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BA1A6-1AFC-4FF0-B2D0-153841EB2D9E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346B8-843D-41B7-A3C6-583C9C31E0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BA1A6-1AFC-4FF0-B2D0-153841EB2D9E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346B8-843D-41B7-A3C6-583C9C31E0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BA1A6-1AFC-4FF0-B2D0-153841EB2D9E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346B8-843D-41B7-A3C6-583C9C31E0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BA1A6-1AFC-4FF0-B2D0-153841EB2D9E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346B8-843D-41B7-A3C6-583C9C31E0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BA1A6-1AFC-4FF0-B2D0-153841EB2D9E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346B8-843D-41B7-A3C6-583C9C31E0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tx1"/>
              </a:buClr>
              <a:defRPr sz="1400"/>
            </a:lvl1pPr>
          </a:lstStyle>
          <a:p>
            <a:fld id="{3BEBA1A6-1AFC-4FF0-B2D0-153841EB2D9E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>
                <a:schemeClr val="tx1"/>
              </a:buClr>
              <a:defRPr sz="1400"/>
            </a:lvl1pPr>
          </a:lstStyle>
          <a:p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>
                <a:schemeClr val="tx1"/>
              </a:buClr>
              <a:defRPr sz="1400"/>
            </a:lvl1pPr>
          </a:lstStyle>
          <a:p>
            <a:fld id="{F6E346B8-843D-41B7-A3C6-583C9C31E0D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tx1"/>
              </a:buClr>
              <a:defRPr sz="1400"/>
            </a:lvl1pPr>
          </a:lstStyle>
          <a:p>
            <a:endParaRPr 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>
                <a:schemeClr val="tx1"/>
              </a:buClr>
              <a:defRPr sz="1400"/>
            </a:lvl1pPr>
          </a:lstStyle>
          <a:p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>
                <a:schemeClr val="tx1"/>
              </a:buClr>
              <a:defRPr sz="1400"/>
            </a:lvl1pPr>
          </a:lstStyle>
          <a:p>
            <a:fld id="{C06CEB56-0CC2-4E71-A907-1C223E92482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 cstate="print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latinLnBrk="0" hangingPunct="1"/>
            <a:endParaRPr kumimoji="0" lang="zh-CN" altLang="en-US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7"/>
          <p:cNvGrpSpPr/>
          <p:nvPr/>
        </p:nvGrpSpPr>
        <p:grpSpPr>
          <a:xfrm>
            <a:off x="0" y="6570024"/>
            <a:ext cx="9144000" cy="288000"/>
            <a:chOff x="0" y="6353387"/>
            <a:chExt cx="9144000" cy="361763"/>
          </a:xfrm>
        </p:grpSpPr>
        <p:grpSp>
          <p:nvGrpSpPr>
            <p:cNvPr id="9" name="Group 16"/>
            <p:cNvGrpSpPr/>
            <p:nvPr/>
          </p:nvGrpSpPr>
          <p:grpSpPr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00" y="6354583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248" y="635515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116" y="635500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000"/>
            <a:ext cx="16430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BA1A6-1AFC-4FF0-B2D0-153841EB2D9E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42" y="6570000"/>
            <a:ext cx="42148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8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28" y="6570000"/>
            <a:ext cx="571472" cy="288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F6E346B8-843D-41B7-A3C6-583C9C31E0D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xStyles>
    <p:titleStyle>
      <a:lvl1pPr algn="ctr" rtl="0" eaLnBrk="1" latinLnBrk="0" hangingPunct="1">
        <a:spcBef>
          <a:spcPct val="0"/>
        </a:spcBef>
        <a:buNone/>
        <a:defRPr kumimoji="0"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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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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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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764704"/>
            <a:ext cx="8429684" cy="1470025"/>
          </a:xfrm>
        </p:spPr>
        <p:txBody>
          <a:bodyPr>
            <a:noAutofit/>
          </a:bodyPr>
          <a:lstStyle/>
          <a:p>
            <a:pPr algn="ctr"/>
            <a:r>
              <a:rPr lang="pl-PL" sz="7200" b="1" dirty="0" smtClean="0">
                <a:solidFill>
                  <a:schemeClr val="tx1"/>
                </a:solidFill>
              </a:rPr>
              <a:t>UCIEKAJĄCE CIEPŁO</a:t>
            </a:r>
            <a:endParaRPr lang="pl-PL" sz="7200" b="1" dirty="0">
              <a:solidFill>
                <a:schemeClr val="tx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20" y="3571876"/>
            <a:ext cx="5472608" cy="2977524"/>
          </a:xfrm>
        </p:spPr>
        <p:txBody>
          <a:bodyPr>
            <a:noAutofit/>
          </a:bodyPr>
          <a:lstStyle/>
          <a:p>
            <a:pPr algn="l"/>
            <a:r>
              <a:rPr lang="pl-PL" sz="2000" b="1" dirty="0" smtClean="0"/>
              <a:t>Młodzieżowy  Zespół  Detektywistyczny:</a:t>
            </a:r>
          </a:p>
          <a:p>
            <a:pPr algn="l"/>
            <a:r>
              <a:rPr lang="pl-PL" sz="2000" dirty="0" smtClean="0"/>
              <a:t>Monika </a:t>
            </a:r>
            <a:r>
              <a:rPr lang="pl-PL" sz="2000" dirty="0" err="1" smtClean="0"/>
              <a:t>Kubiś</a:t>
            </a:r>
            <a:endParaRPr lang="pl-PL" sz="2000" dirty="0" smtClean="0"/>
          </a:p>
          <a:p>
            <a:pPr algn="l"/>
            <a:r>
              <a:rPr lang="pl-PL" sz="2000" dirty="0" smtClean="0"/>
              <a:t>Dawid </a:t>
            </a:r>
            <a:r>
              <a:rPr lang="pl-PL" sz="2000" dirty="0" smtClean="0"/>
              <a:t>Bukowski</a:t>
            </a:r>
          </a:p>
          <a:p>
            <a:pPr algn="l"/>
            <a:r>
              <a:rPr lang="pl-PL" sz="2000" dirty="0" smtClean="0"/>
              <a:t>Jakub </a:t>
            </a:r>
            <a:r>
              <a:rPr lang="pl-PL" sz="2000" dirty="0" smtClean="0"/>
              <a:t>Piochacz</a:t>
            </a:r>
          </a:p>
          <a:p>
            <a:pPr algn="l"/>
            <a:r>
              <a:rPr lang="pl-PL" sz="2000" dirty="0" smtClean="0"/>
              <a:t>Andrzej </a:t>
            </a:r>
            <a:r>
              <a:rPr lang="pl-PL" sz="2000" dirty="0" smtClean="0"/>
              <a:t>Turlej</a:t>
            </a:r>
          </a:p>
          <a:p>
            <a:pPr algn="l"/>
            <a:r>
              <a:rPr lang="pl-PL" sz="2000" dirty="0" smtClean="0"/>
              <a:t>Artur </a:t>
            </a:r>
            <a:r>
              <a:rPr lang="pl-PL" sz="2000" dirty="0" err="1" smtClean="0"/>
              <a:t>Klóska</a:t>
            </a:r>
            <a:endParaRPr lang="pl-PL" sz="2000" dirty="0" smtClean="0"/>
          </a:p>
          <a:p>
            <a:pPr algn="l"/>
            <a:r>
              <a:rPr lang="pl-PL" sz="2000" dirty="0" smtClean="0"/>
              <a:t>Miłosz Kozioł</a:t>
            </a:r>
            <a:endParaRPr lang="pl-PL" sz="2000" dirty="0" smtClean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83568" y="242088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„DETEKTYWI”   NA   TROPIE</a:t>
            </a:r>
            <a:endParaRPr kumimoji="0" lang="pl-PL" sz="44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260648"/>
            <a:ext cx="8686800" cy="115699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>
                <a:solidFill>
                  <a:schemeClr val="tx1"/>
                </a:solidFill>
              </a:rPr>
              <a:t>STRONA ZACHODNIA – KOTŁOWNIA </a:t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BUDYNEK „C” ZSP CZARNKÓW </a:t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– ANALIZA TERMOWIZY</a:t>
            </a:r>
            <a:r>
              <a:rPr lang="pl-PL" sz="2400" dirty="0" smtClean="0">
                <a:solidFill>
                  <a:schemeClr val="tx1"/>
                </a:solidFill>
              </a:rPr>
              <a:t>JNA</a:t>
            </a:r>
            <a:endParaRPr lang="pl-PL" sz="2400" dirty="0"/>
          </a:p>
        </p:txBody>
      </p:sp>
      <p:pic>
        <p:nvPicPr>
          <p:cNvPr id="5" name="Symbol zastępczy zawartości 4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92795"/>
            <a:ext cx="4176464" cy="3132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ymbol zastępczy zawartości 4" descr="1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7882" y="1628800"/>
            <a:ext cx="2974558" cy="29745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Strzałka w lewo i prawo 6"/>
          <p:cNvSpPr/>
          <p:nvPr/>
        </p:nvSpPr>
        <p:spPr>
          <a:xfrm>
            <a:off x="4139952" y="2996952"/>
            <a:ext cx="1723632" cy="504056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y ze strzałką 7"/>
          <p:cNvCxnSpPr/>
          <p:nvPr/>
        </p:nvCxnSpPr>
        <p:spPr>
          <a:xfrm rot="5400000" flipH="1" flipV="1">
            <a:off x="6520206" y="4001074"/>
            <a:ext cx="1785950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323528" y="5085184"/>
            <a:ext cx="3528392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pl-PL" sz="1400" u="sng" dirty="0" smtClean="0">
                <a:latin typeface="Arial" pitchFamily="34" charset="0"/>
                <a:cs typeface="Arial" pitchFamily="34" charset="0"/>
              </a:rPr>
              <a:t>Opady atmosferyczne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:  lekki śnieg</a:t>
            </a:r>
          </a:p>
          <a:p>
            <a:pPr marL="342900" indent="-342900">
              <a:spcBef>
                <a:spcPct val="20000"/>
              </a:spcBef>
            </a:pPr>
            <a:r>
              <a:rPr lang="pl-PL" sz="1400" u="sng" dirty="0" smtClean="0">
                <a:latin typeface="Arial" pitchFamily="34" charset="0"/>
                <a:cs typeface="Arial" pitchFamily="34" charset="0"/>
              </a:rPr>
              <a:t>Temperatura otoczenia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:  -3</a:t>
            </a:r>
            <a:r>
              <a:rPr lang="pl-PL" sz="14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C</a:t>
            </a:r>
          </a:p>
          <a:p>
            <a:pPr marL="342900" indent="-342900">
              <a:spcBef>
                <a:spcPct val="20000"/>
              </a:spcBef>
            </a:pPr>
            <a:r>
              <a:rPr lang="pl-PL" sz="1400" u="sng" dirty="0" smtClean="0">
                <a:latin typeface="Arial" pitchFamily="34" charset="0"/>
                <a:cs typeface="Arial" pitchFamily="34" charset="0"/>
              </a:rPr>
              <a:t>Zachmurzenie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: średnie</a:t>
            </a:r>
          </a:p>
          <a:p>
            <a:pPr marL="342900" indent="-342900">
              <a:spcBef>
                <a:spcPct val="20000"/>
              </a:spcBef>
            </a:pPr>
            <a:r>
              <a:rPr lang="pl-PL" sz="1400" u="sng" dirty="0" smtClean="0">
                <a:latin typeface="Arial" pitchFamily="34" charset="0"/>
                <a:cs typeface="Arial" pitchFamily="34" charset="0"/>
              </a:rPr>
              <a:t>Wiatr: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słaby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419872" y="5085184"/>
            <a:ext cx="6084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None/>
            </a:pPr>
            <a:r>
              <a:rPr lang="pl-PL" sz="1400" dirty="0" smtClean="0">
                <a:solidFill>
                  <a:schemeClr val="bg1"/>
                </a:solidFill>
              </a:rPr>
              <a:t>	</a:t>
            </a:r>
            <a:r>
              <a:rPr lang="pl-PL" sz="1400" u="sng" dirty="0" smtClean="0">
                <a:solidFill>
                  <a:schemeClr val="bg1"/>
                </a:solidFill>
              </a:rPr>
              <a:t> </a:t>
            </a:r>
            <a:r>
              <a:rPr lang="pl-PL" sz="1400" u="sng" dirty="0" smtClean="0">
                <a:latin typeface="Arial" pitchFamily="34" charset="0"/>
                <a:cs typeface="Arial" pitchFamily="34" charset="0"/>
              </a:rPr>
              <a:t>Obserwacja:                      </a:t>
            </a:r>
          </a:p>
          <a:p>
            <a:pPr lvl="1"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 	-Ucieczka ciepła z powodu braku ocieplenia </a:t>
            </a:r>
            <a:br>
              <a:rPr lang="pl-PL" sz="1400" dirty="0" smtClean="0">
                <a:latin typeface="Arial" pitchFamily="34" charset="0"/>
                <a:cs typeface="Arial" pitchFamily="34" charset="0"/>
              </a:rPr>
            </a:br>
            <a:r>
              <a:rPr lang="pl-PL" sz="1400" dirty="0" smtClean="0">
                <a:latin typeface="Arial" pitchFamily="34" charset="0"/>
                <a:cs typeface="Arial" pitchFamily="34" charset="0"/>
              </a:rPr>
              <a:t>     	elewacji budynku </a:t>
            </a:r>
          </a:p>
          <a:p>
            <a:pPr lvl="1">
              <a:buNone/>
            </a:pPr>
            <a:r>
              <a:rPr lang="pl-PL" sz="1400" i="1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pl-PL" sz="1400" i="1" u="sng" dirty="0" smtClean="0">
                <a:latin typeface="Arial" pitchFamily="34" charset="0"/>
                <a:cs typeface="Arial" pitchFamily="34" charset="0"/>
              </a:rPr>
              <a:t>Wnioski:</a:t>
            </a:r>
          </a:p>
          <a:p>
            <a:pPr lvl="1"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	- Ocieplić ściany budynku (patrz wektor na zdjęciu IR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)</a:t>
            </a: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sz="3100" dirty="0" smtClean="0">
                <a:solidFill>
                  <a:schemeClr val="tx1"/>
                </a:solidFill>
              </a:rPr>
              <a:t>STRONA ZACHODNIA – INTERNAT</a:t>
            </a:r>
            <a:br>
              <a:rPr lang="pl-PL" sz="3100" dirty="0" smtClean="0">
                <a:solidFill>
                  <a:schemeClr val="tx1"/>
                </a:solidFill>
              </a:rPr>
            </a:br>
            <a:r>
              <a:rPr lang="pl-PL" sz="3100" dirty="0" smtClean="0">
                <a:solidFill>
                  <a:schemeClr val="tx1"/>
                </a:solidFill>
              </a:rPr>
              <a:t>ZSP CZARNKÓW</a:t>
            </a:r>
            <a:endParaRPr lang="pl-PL" sz="3100" dirty="0"/>
          </a:p>
        </p:txBody>
      </p:sp>
      <p:pic>
        <p:nvPicPr>
          <p:cNvPr id="1028" name="Picture 4" descr="C:\Documents and Settings\CEZ\Pulpit\prezentacja OZE\2..JPG"/>
          <p:cNvPicPr>
            <a:picLocks noChangeAspect="1" noChangeArrowheads="1"/>
          </p:cNvPicPr>
          <p:nvPr/>
        </p:nvPicPr>
        <p:blipFill>
          <a:blip r:embed="rId2" cstate="print">
            <a:lum bright="19000"/>
          </a:blip>
          <a:srcRect/>
          <a:stretch>
            <a:fillRect/>
          </a:stretch>
        </p:blipFill>
        <p:spPr bwMode="auto">
          <a:xfrm>
            <a:off x="683568" y="2000240"/>
            <a:ext cx="7848872" cy="43405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323528" y="0"/>
            <a:ext cx="8820472" cy="81034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en-US" sz="2800" i="1" noProof="0" dirty="0" smtClean="0">
                <a:ln w="11430"/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TROP...III</a:t>
            </a:r>
            <a:endParaRPr kumimoji="0" lang="pl-PL" altLang="en-US" sz="2800" i="1" u="none" strike="noStrike" kern="1200" cap="none" spc="0" normalizeH="0" baseline="0" noProof="0" dirty="0">
              <a:ln w="11430"/>
              <a:solidFill>
                <a:schemeClr val="tx1"/>
              </a:solidFill>
              <a:effectLst>
                <a:outerShdw blurRad="44450" dist="41910" dir="360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>
                <a:solidFill>
                  <a:schemeClr val="tx1"/>
                </a:solidFill>
              </a:rPr>
              <a:t>STRONA ZACHODNIA – INTERNAT</a:t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ZSP CZARNKÓW</a:t>
            </a:r>
            <a:endParaRPr lang="pl-PL" sz="2800" dirty="0"/>
          </a:p>
        </p:txBody>
      </p:sp>
      <p:pic>
        <p:nvPicPr>
          <p:cNvPr id="4" name="Picture 4" descr="C:\Documents and Settings\CEZ\Pulpit\prezentacja OZE\2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9000"/>
          </a:blip>
          <a:srcRect/>
          <a:stretch>
            <a:fillRect/>
          </a:stretch>
        </p:blipFill>
        <p:spPr bwMode="auto">
          <a:xfrm>
            <a:off x="3347864" y="1556792"/>
            <a:ext cx="5580112" cy="4185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0" name="Picture 2" descr="C:\Documents and Settings\CEZ\Pulpit\prezentacja OZE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3528">
            <a:off x="541497" y="2149853"/>
            <a:ext cx="4649658" cy="402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>
                <a:solidFill>
                  <a:schemeClr val="tx1"/>
                </a:solidFill>
              </a:rPr>
              <a:t>STRONA ZACHODNIA – INTERNAT</a:t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ZSP CZARNKÓW</a:t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BADANIE KAMERĄ TERMOWIZYJNĄ</a:t>
            </a:r>
            <a:endParaRPr lang="pl-PL" sz="2800" dirty="0"/>
          </a:p>
        </p:txBody>
      </p:sp>
      <p:pic>
        <p:nvPicPr>
          <p:cNvPr id="4" name="Picture 4" descr="C:\Documents and Settings\CEZ\Pulpit\prezentacja OZE\2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9000"/>
          </a:blip>
          <a:srcRect/>
          <a:stretch>
            <a:fillRect/>
          </a:stretch>
        </p:blipFill>
        <p:spPr bwMode="auto">
          <a:xfrm>
            <a:off x="323528" y="2101682"/>
            <a:ext cx="3672408" cy="2754306"/>
          </a:xfrm>
          <a:prstGeom prst="rect">
            <a:avLst/>
          </a:prstGeom>
          <a:noFill/>
        </p:spPr>
      </p:pic>
      <p:pic>
        <p:nvPicPr>
          <p:cNvPr id="5" name="Picture 2" descr="C:\Documents and Settings\CEZ\Pulpit\prezentacja OZE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1983" y="2060848"/>
            <a:ext cx="3240545" cy="2952328"/>
          </a:xfrm>
          <a:prstGeom prst="rect">
            <a:avLst/>
          </a:prstGeom>
          <a:noFill/>
        </p:spPr>
      </p:pic>
      <p:sp>
        <p:nvSpPr>
          <p:cNvPr id="6" name="Strzałka w lewo i prawo 5"/>
          <p:cNvSpPr/>
          <p:nvPr/>
        </p:nvSpPr>
        <p:spPr>
          <a:xfrm>
            <a:off x="4071934" y="3214686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" name="Łącznik prosty ze strzałką 6"/>
          <p:cNvCxnSpPr/>
          <p:nvPr/>
        </p:nvCxnSpPr>
        <p:spPr>
          <a:xfrm flipV="1">
            <a:off x="6084168" y="3786190"/>
            <a:ext cx="630972" cy="15150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5076056" y="5373216"/>
            <a:ext cx="4536504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pl-PL" sz="1400" u="sng" dirty="0" smtClean="0">
                <a:latin typeface="Arial" pitchFamily="34" charset="0"/>
                <a:cs typeface="Arial" pitchFamily="34" charset="0"/>
              </a:rPr>
              <a:t>Opady atmosferyczne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:  lekki śnieg</a:t>
            </a:r>
          </a:p>
          <a:p>
            <a:pPr marL="342900" indent="-342900">
              <a:spcBef>
                <a:spcPct val="20000"/>
              </a:spcBef>
            </a:pPr>
            <a:r>
              <a:rPr lang="pl-PL" sz="1400" u="sng" dirty="0" smtClean="0">
                <a:latin typeface="Arial" pitchFamily="34" charset="0"/>
                <a:cs typeface="Arial" pitchFamily="34" charset="0"/>
              </a:rPr>
              <a:t>Temperatura otoczenia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:  -3</a:t>
            </a:r>
            <a:r>
              <a:rPr lang="pl-PL" sz="14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C</a:t>
            </a:r>
          </a:p>
          <a:p>
            <a:pPr marL="342900" indent="-342900">
              <a:spcBef>
                <a:spcPct val="20000"/>
              </a:spcBef>
            </a:pPr>
            <a:r>
              <a:rPr lang="pl-PL" sz="1400" u="sng" dirty="0" smtClean="0">
                <a:latin typeface="Arial" pitchFamily="34" charset="0"/>
                <a:cs typeface="Arial" pitchFamily="34" charset="0"/>
              </a:rPr>
              <a:t>Zachmurzenie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: średnie</a:t>
            </a:r>
          </a:p>
          <a:p>
            <a:pPr marL="342900" indent="-342900">
              <a:spcBef>
                <a:spcPct val="20000"/>
              </a:spcBef>
            </a:pPr>
            <a:r>
              <a:rPr lang="pl-PL" sz="1400" u="sng" dirty="0" smtClean="0">
                <a:latin typeface="Arial" pitchFamily="34" charset="0"/>
                <a:cs typeface="Arial" pitchFamily="34" charset="0"/>
              </a:rPr>
              <a:t>Wiatr: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słaby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-324544" y="5157192"/>
            <a:ext cx="51480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None/>
            </a:pPr>
            <a:r>
              <a:rPr lang="pl-PL" sz="1400" u="sng" dirty="0" smtClean="0">
                <a:latin typeface="Arial" pitchFamily="34" charset="0"/>
                <a:cs typeface="Arial" pitchFamily="34" charset="0"/>
              </a:rPr>
              <a:t>Obserwacja:                      </a:t>
            </a:r>
          </a:p>
          <a:p>
            <a:pPr lvl="1"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 -Ucieczka ciepła z powodu niestarannego ocieplenia </a:t>
            </a:r>
            <a:br>
              <a:rPr lang="pl-PL" sz="1400" dirty="0" smtClean="0">
                <a:latin typeface="Arial" pitchFamily="34" charset="0"/>
                <a:cs typeface="Arial" pitchFamily="34" charset="0"/>
              </a:rPr>
            </a:br>
            <a:r>
              <a:rPr lang="pl-PL" sz="1400" dirty="0" smtClean="0">
                <a:latin typeface="Arial" pitchFamily="34" charset="0"/>
                <a:cs typeface="Arial" pitchFamily="34" charset="0"/>
              </a:rPr>
              <a:t> elewacji budynku </a:t>
            </a:r>
          </a:p>
          <a:p>
            <a:pPr lvl="1">
              <a:buNone/>
            </a:pPr>
            <a:r>
              <a:rPr lang="pl-PL" sz="1400" i="1" u="sng" dirty="0" smtClean="0">
                <a:latin typeface="Arial" pitchFamily="34" charset="0"/>
                <a:cs typeface="Arial" pitchFamily="34" charset="0"/>
              </a:rPr>
              <a:t>Wnioski:</a:t>
            </a:r>
          </a:p>
          <a:p>
            <a:pPr lvl="1"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l-PL" sz="1400" dirty="0" err="1" smtClean="0">
                <a:latin typeface="Arial" pitchFamily="34" charset="0"/>
                <a:cs typeface="Arial" pitchFamily="34" charset="0"/>
              </a:rPr>
              <a:t>Docieplić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 ściany budynku (patrz wektor na zdjęciu IR)</a:t>
            </a:r>
            <a:endParaRPr lang="pl-PL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92D050"/>
                </a:solidFill>
              </a:rPr>
              <a:t>W poszukiwaniu mostków cieplnych</a:t>
            </a:r>
            <a:endParaRPr lang="pl-PL" dirty="0">
              <a:solidFill>
                <a:srgbClr val="92D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554162"/>
            <a:ext cx="4627240" cy="4755158"/>
          </a:xfrm>
        </p:spPr>
        <p:txBody>
          <a:bodyPr>
            <a:normAutofit fontScale="85000" lnSpcReduction="10000"/>
          </a:bodyPr>
          <a:lstStyle/>
          <a:p>
            <a:r>
              <a:rPr lang="pl-PL" sz="2800" b="1" dirty="0" smtClean="0"/>
              <a:t>Są to miejsca ściany, stropu lub dachu, w których  </a:t>
            </a:r>
            <a:br>
              <a:rPr lang="pl-PL" sz="2800" b="1" dirty="0" smtClean="0"/>
            </a:br>
            <a:r>
              <a:rPr lang="pl-PL" sz="2800" b="1" dirty="0" smtClean="0"/>
              <a:t>z powodu gorszych własności termoizolacyjnych następuje wzmożona ucieczka ciepła.</a:t>
            </a:r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r>
              <a:rPr lang="pl-PL" sz="2800" dirty="0" smtClean="0"/>
              <a:t> </a:t>
            </a:r>
          </a:p>
          <a:p>
            <a:r>
              <a:rPr lang="pl-PL" sz="2800" b="1" dirty="0" smtClean="0"/>
              <a:t>Mostki cieplne powstają </a:t>
            </a:r>
            <a:br>
              <a:rPr lang="pl-PL" sz="2800" b="1" dirty="0" smtClean="0"/>
            </a:br>
            <a:r>
              <a:rPr lang="pl-PL" sz="2800" b="1" dirty="0" smtClean="0"/>
              <a:t>w wyniku wad projektowych lub niestarannego wykonawstwa.</a:t>
            </a:r>
            <a:endParaRPr lang="pl-PL" sz="2800" b="1" dirty="0"/>
          </a:p>
        </p:txBody>
      </p:sp>
      <p:pic>
        <p:nvPicPr>
          <p:cNvPr id="1026" name="Picture 2" descr="F:\oze kamera\szkoła\kamera\DirA\IR_0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844824"/>
            <a:ext cx="3974984" cy="3974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Łącznik prosty ze strzałką 7"/>
          <p:cNvCxnSpPr/>
          <p:nvPr/>
        </p:nvCxnSpPr>
        <p:spPr>
          <a:xfrm flipV="1">
            <a:off x="5076056" y="2924944"/>
            <a:ext cx="2592288" cy="2232248"/>
          </a:xfrm>
          <a:prstGeom prst="straightConnector1">
            <a:avLst/>
          </a:prstGeom>
          <a:ln w="603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>
                <a:solidFill>
                  <a:schemeClr val="tx1"/>
                </a:solidFill>
              </a:rPr>
              <a:t>STRONA FRONTOWA - INTERNAT  </a:t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 ZSP CZARNKÓW</a:t>
            </a:r>
            <a:endParaRPr lang="pl-PL" sz="28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Documents and Settings\CEZ\Pulpit\prezentacja OZE\3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1000"/>
          </a:blip>
          <a:stretch>
            <a:fillRect/>
          </a:stretch>
        </p:blipFill>
        <p:spPr bwMode="auto">
          <a:xfrm>
            <a:off x="827584" y="2132856"/>
            <a:ext cx="7560840" cy="4246705"/>
          </a:xfrm>
          <a:prstGeom prst="rect">
            <a:avLst/>
          </a:prstGeom>
          <a:noFill/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323528" y="0"/>
            <a:ext cx="8820472" cy="81034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en-US" sz="2800" i="1" noProof="0" dirty="0" smtClean="0">
                <a:ln w="11430"/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TROP...IV</a:t>
            </a:r>
            <a:endParaRPr kumimoji="0" lang="pl-PL" altLang="en-US" sz="2800" i="1" u="none" strike="noStrike" kern="1200" cap="none" spc="0" normalizeH="0" baseline="0" noProof="0" dirty="0">
              <a:ln w="11430"/>
              <a:solidFill>
                <a:schemeClr val="tx1"/>
              </a:solidFill>
              <a:effectLst>
                <a:outerShdw blurRad="44450" dist="41910" dir="360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000124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>
                <a:solidFill>
                  <a:schemeClr val="tx1"/>
                </a:solidFill>
              </a:rPr>
              <a:t>STRONA FRONTOWA- INTERNAT  </a:t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 ZSP CZARNKÓW </a:t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 BADANIE KAMERĄ TERMOWIZYJNĄ</a:t>
            </a:r>
            <a:endParaRPr lang="pl-PL" sz="2800" dirty="0">
              <a:solidFill>
                <a:schemeClr val="tx1"/>
              </a:solidFill>
            </a:endParaRPr>
          </a:p>
        </p:txBody>
      </p:sp>
      <p:pic>
        <p:nvPicPr>
          <p:cNvPr id="5" name="Picture 2" descr="C:\Documents and Settings\CEZ\Pulpit\prezentacja OZE\3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1000"/>
          </a:blip>
          <a:srcRect/>
          <a:stretch>
            <a:fillRect/>
          </a:stretch>
        </p:blipFill>
        <p:spPr bwMode="auto">
          <a:xfrm rot="20826741">
            <a:off x="299827" y="2995680"/>
            <a:ext cx="4220257" cy="31651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8" name="Picture 2" descr="C:\Documents and Settings\CEZ\Pulpit\prezentacja OZE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9521">
            <a:off x="4357041" y="2339504"/>
            <a:ext cx="4229400" cy="422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>
                <a:solidFill>
                  <a:schemeClr val="tx1"/>
                </a:solidFill>
              </a:rPr>
              <a:t>STRONA FRONTOWA- INTERNAT  </a:t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 ZSP CZARNKÓW </a:t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ANALIZA TERMOWIZYJNA</a:t>
            </a:r>
            <a:endParaRPr lang="pl-PL" sz="2800" dirty="0">
              <a:solidFill>
                <a:schemeClr val="tx1"/>
              </a:solidFill>
            </a:endParaRPr>
          </a:p>
        </p:txBody>
      </p:sp>
      <p:pic>
        <p:nvPicPr>
          <p:cNvPr id="5" name="Picture 2" descr="C:\Documents and Settings\CEZ\Pulpit\prezentacja OZE\3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1000"/>
          </a:blip>
          <a:srcRect/>
          <a:stretch>
            <a:fillRect/>
          </a:stretch>
        </p:blipFill>
        <p:spPr bwMode="auto">
          <a:xfrm rot="402500">
            <a:off x="489331" y="1858069"/>
            <a:ext cx="4105812" cy="30793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8" name="Picture 2" descr="C:\Documents and Settings\CEZ\Pulpit\prezentacja OZE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772816"/>
            <a:ext cx="3168352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trzałka w lewo i prawo 5"/>
          <p:cNvSpPr/>
          <p:nvPr/>
        </p:nvSpPr>
        <p:spPr>
          <a:xfrm>
            <a:off x="4286248" y="3214686"/>
            <a:ext cx="135732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y ze strzałką 7"/>
          <p:cNvCxnSpPr/>
          <p:nvPr/>
        </p:nvCxnSpPr>
        <p:spPr>
          <a:xfrm rot="5400000" flipH="1" flipV="1">
            <a:off x="5368078" y="4217098"/>
            <a:ext cx="1785950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5580112" y="5445224"/>
            <a:ext cx="4536504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pl-PL" sz="1400" u="sng" dirty="0" smtClean="0">
                <a:latin typeface="Arial" pitchFamily="34" charset="0"/>
                <a:cs typeface="Arial" pitchFamily="34" charset="0"/>
              </a:rPr>
              <a:t>Opady atmosferyczne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:  lekki śnieg</a:t>
            </a:r>
          </a:p>
          <a:p>
            <a:pPr marL="342900" indent="-342900">
              <a:spcBef>
                <a:spcPct val="20000"/>
              </a:spcBef>
            </a:pPr>
            <a:r>
              <a:rPr lang="pl-PL" sz="1400" u="sng" dirty="0" smtClean="0">
                <a:latin typeface="Arial" pitchFamily="34" charset="0"/>
                <a:cs typeface="Arial" pitchFamily="34" charset="0"/>
              </a:rPr>
              <a:t>Temperatura otoczenia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:  -3</a:t>
            </a:r>
            <a:r>
              <a:rPr lang="pl-PL" sz="14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C</a:t>
            </a:r>
          </a:p>
          <a:p>
            <a:pPr marL="342900" indent="-342900">
              <a:spcBef>
                <a:spcPct val="20000"/>
              </a:spcBef>
            </a:pPr>
            <a:r>
              <a:rPr lang="pl-PL" sz="1400" u="sng" dirty="0" smtClean="0">
                <a:latin typeface="Arial" pitchFamily="34" charset="0"/>
                <a:cs typeface="Arial" pitchFamily="34" charset="0"/>
              </a:rPr>
              <a:t>Zachmurzenie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: średnie</a:t>
            </a:r>
          </a:p>
          <a:p>
            <a:pPr marL="342900" indent="-342900">
              <a:spcBef>
                <a:spcPct val="20000"/>
              </a:spcBef>
            </a:pPr>
            <a:r>
              <a:rPr lang="pl-PL" sz="1400" u="sng" dirty="0" smtClean="0">
                <a:latin typeface="Arial" pitchFamily="34" charset="0"/>
                <a:cs typeface="Arial" pitchFamily="34" charset="0"/>
              </a:rPr>
              <a:t>Wiatr: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słaby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07504" y="5445224"/>
            <a:ext cx="5760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pl-PL" sz="1400" u="sng" dirty="0" smtClean="0">
                <a:latin typeface="Arial" pitchFamily="34" charset="0"/>
                <a:cs typeface="Arial" pitchFamily="34" charset="0"/>
              </a:rPr>
              <a:t>Obserwacja:                      </a:t>
            </a:r>
          </a:p>
          <a:p>
            <a:pPr lvl="1"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 -Ucieczka ciepła z powodu nieocieplenia ściany budynku </a:t>
            </a:r>
          </a:p>
          <a:p>
            <a:pPr lvl="1">
              <a:buNone/>
            </a:pPr>
            <a:r>
              <a:rPr lang="pl-PL" sz="1400" i="1" u="sng" dirty="0" smtClean="0">
                <a:latin typeface="Arial" pitchFamily="34" charset="0"/>
                <a:cs typeface="Arial" pitchFamily="34" charset="0"/>
              </a:rPr>
              <a:t>Wnioski:</a:t>
            </a:r>
          </a:p>
          <a:p>
            <a:pPr lvl="1"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- Ocieplić ściany budynku</a:t>
            </a:r>
            <a:endParaRPr lang="pl-PL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6298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STRONA WSCHODNIA </a:t>
            </a:r>
            <a:br>
              <a:rPr lang="pl-PL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 GIMNASTYCZNA  BUDYNKU  „B”</a:t>
            </a:r>
            <a:endParaRPr lang="pl-PL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CEZ\Pulpit\prezentacja OZE\4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8559722" cy="4418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323528" y="26368"/>
            <a:ext cx="8820472" cy="81034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en-US" sz="2800" i="1" noProof="0" dirty="0" smtClean="0">
                <a:ln w="11430"/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TROP...V</a:t>
            </a:r>
            <a:endParaRPr kumimoji="0" lang="pl-PL" altLang="en-US" sz="2800" i="1" u="none" strike="noStrike" kern="1200" cap="none" spc="0" normalizeH="0" baseline="0" noProof="0" dirty="0">
              <a:ln w="11430"/>
              <a:solidFill>
                <a:schemeClr val="tx1"/>
              </a:solidFill>
              <a:effectLst>
                <a:outerShdw blurRad="44450" dist="41910" dir="360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Strona wschodnia </a:t>
            </a:r>
            <a:r>
              <a:rPr lang="pl-PL" sz="2800" cap="all" dirty="0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pl-PL" sz="2800" cap="all" dirty="0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</a:br>
            <a:r>
              <a:rPr kumimoji="0" lang="pl-PL" sz="280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sala gimnastyczna budynku „C”</a:t>
            </a:r>
            <a:br>
              <a:rPr kumimoji="0" lang="pl-PL" sz="280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280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Badanie kamerą termowizyjną</a:t>
            </a:r>
            <a:endParaRPr kumimoji="0" lang="pl-PL" sz="280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Documents and Settings\CEZ\Pulpit\prezentacja OZE\4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49560">
            <a:off x="513205" y="2453528"/>
            <a:ext cx="4596506" cy="3447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C:\Documents and Settings\CEZ\Pulpit\prezentacja OZE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95716">
            <a:off x="4326355" y="2260091"/>
            <a:ext cx="4114347" cy="4114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Czym jest termografia?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pl-PL" dirty="0" smtClean="0">
                <a:solidFill>
                  <a:schemeClr val="bg1"/>
                </a:solidFill>
              </a:rPr>
              <a:t>		</a:t>
            </a:r>
            <a:r>
              <a:rPr lang="pl-PL" dirty="0" smtClean="0">
                <a:solidFill>
                  <a:schemeClr val="tx1"/>
                </a:solidFill>
              </a:rPr>
              <a:t>Proces obrazowania w paśmie średniej podczerwieni. Pozwala on na rejestrację promieniowania cieplnego emitowanego </a:t>
            </a:r>
          </a:p>
          <a:p>
            <a:pPr>
              <a:buNone/>
            </a:pPr>
            <a:r>
              <a:rPr lang="pl-PL" dirty="0">
                <a:solidFill>
                  <a:schemeClr val="tx1"/>
                </a:solidFill>
              </a:rPr>
              <a:t>	</a:t>
            </a:r>
            <a:r>
              <a:rPr lang="pl-PL" dirty="0" smtClean="0">
                <a:solidFill>
                  <a:schemeClr val="tx1"/>
                </a:solidFill>
              </a:rPr>
              <a:t>przez ciała fizyczne w przedziale temperatur spotykanych w warunkach codziennych, </a:t>
            </a:r>
          </a:p>
          <a:p>
            <a:pPr>
              <a:buNone/>
            </a:pPr>
            <a:r>
              <a:rPr lang="pl-PL" dirty="0">
                <a:solidFill>
                  <a:schemeClr val="tx1"/>
                </a:solidFill>
              </a:rPr>
              <a:t>	</a:t>
            </a:r>
            <a:r>
              <a:rPr lang="pl-PL" dirty="0" smtClean="0">
                <a:solidFill>
                  <a:schemeClr val="tx1"/>
                </a:solidFill>
              </a:rPr>
              <a:t>bez konieczności oświetlania ich zewnętrznym źródłem światła oraz</a:t>
            </a:r>
            <a:r>
              <a:rPr lang="pl-PL" dirty="0" smtClean="0"/>
              <a:t> </a:t>
            </a:r>
            <a:r>
              <a:rPr lang="pl-PL" dirty="0" smtClean="0">
                <a:solidFill>
                  <a:schemeClr val="tx1"/>
                </a:solidFill>
              </a:rPr>
              <a:t> dodatkowo,</a:t>
            </a:r>
          </a:p>
          <a:p>
            <a:pPr>
              <a:buNone/>
            </a:pPr>
            <a:r>
              <a:rPr lang="pl-PL" dirty="0" smtClean="0">
                <a:solidFill>
                  <a:schemeClr val="tx1"/>
                </a:solidFill>
              </a:rPr>
              <a:t>	na dokładny pomiar temperatury tych obiektów</a:t>
            </a:r>
            <a:r>
              <a:rPr lang="pl-PL" dirty="0" smtClean="0">
                <a:solidFill>
                  <a:schemeClr val="bg1"/>
                </a:solidFill>
              </a:rPr>
              <a:t>.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Strona wschodnia </a:t>
            </a:r>
            <a:br>
              <a:rPr kumimoji="0" lang="pl-PL" sz="280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280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sala gimnastyczna budynku „C” </a:t>
            </a:r>
            <a:br>
              <a:rPr kumimoji="0" lang="pl-PL" sz="280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280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analiza termowizyjna</a:t>
            </a:r>
            <a:endParaRPr kumimoji="0" lang="pl-PL" sz="280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Documents and Settings\CEZ\Pulpit\prezentacja OZE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628800"/>
            <a:ext cx="3312368" cy="3312368"/>
          </a:xfrm>
          <a:prstGeom prst="rect">
            <a:avLst/>
          </a:prstGeom>
          <a:noFill/>
        </p:spPr>
      </p:pic>
      <p:pic>
        <p:nvPicPr>
          <p:cNvPr id="5" name="Picture 2" descr="C:\Documents and Settings\CEZ\Pulpit\prezentacja OZE\4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4326560" cy="3245439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251520" y="5445224"/>
            <a:ext cx="4536504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pl-PL" sz="1400" u="sng" dirty="0" smtClean="0">
                <a:latin typeface="Arial" pitchFamily="34" charset="0"/>
                <a:cs typeface="Arial" pitchFamily="34" charset="0"/>
              </a:rPr>
              <a:t>Opady atmosferyczne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:  lekki śnieg</a:t>
            </a:r>
          </a:p>
          <a:p>
            <a:pPr marL="342900" indent="-342900">
              <a:spcBef>
                <a:spcPct val="20000"/>
              </a:spcBef>
            </a:pPr>
            <a:r>
              <a:rPr lang="pl-PL" sz="1400" u="sng" dirty="0" smtClean="0">
                <a:latin typeface="Arial" pitchFamily="34" charset="0"/>
                <a:cs typeface="Arial" pitchFamily="34" charset="0"/>
              </a:rPr>
              <a:t>Temperatura otoczenia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:  -3</a:t>
            </a:r>
            <a:r>
              <a:rPr lang="pl-PL" sz="14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C</a:t>
            </a:r>
          </a:p>
          <a:p>
            <a:pPr marL="342900" indent="-342900">
              <a:spcBef>
                <a:spcPct val="20000"/>
              </a:spcBef>
            </a:pPr>
            <a:r>
              <a:rPr lang="pl-PL" sz="1400" u="sng" dirty="0" smtClean="0">
                <a:latin typeface="Arial" pitchFamily="34" charset="0"/>
                <a:cs typeface="Arial" pitchFamily="34" charset="0"/>
              </a:rPr>
              <a:t>Zachmurzenie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: średnie</a:t>
            </a:r>
          </a:p>
          <a:p>
            <a:pPr marL="342900" indent="-342900">
              <a:spcBef>
                <a:spcPct val="20000"/>
              </a:spcBef>
            </a:pPr>
            <a:r>
              <a:rPr lang="pl-PL" sz="1400" u="sng" dirty="0" smtClean="0">
                <a:latin typeface="Arial" pitchFamily="34" charset="0"/>
                <a:cs typeface="Arial" pitchFamily="34" charset="0"/>
              </a:rPr>
              <a:t>Wiatr: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słaby</a:t>
            </a:r>
          </a:p>
        </p:txBody>
      </p:sp>
      <p:sp>
        <p:nvSpPr>
          <p:cNvPr id="8" name="Prostokąt 7"/>
          <p:cNvSpPr/>
          <p:nvPr/>
        </p:nvSpPr>
        <p:spPr>
          <a:xfrm>
            <a:off x="3635896" y="5445224"/>
            <a:ext cx="55081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pl-PL" sz="1400" u="sng" dirty="0" smtClean="0">
                <a:latin typeface="Arial" pitchFamily="34" charset="0"/>
                <a:cs typeface="Arial" pitchFamily="34" charset="0"/>
              </a:rPr>
              <a:t>Obserwacja:                      </a:t>
            </a:r>
          </a:p>
          <a:p>
            <a:pPr lvl="1"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 -Ucieczka ciepła z powodu niestarannego ocieplenia </a:t>
            </a:r>
            <a:br>
              <a:rPr lang="pl-PL" sz="1400" dirty="0" smtClean="0">
                <a:latin typeface="Arial" pitchFamily="34" charset="0"/>
                <a:cs typeface="Arial" pitchFamily="34" charset="0"/>
              </a:rPr>
            </a:br>
            <a:r>
              <a:rPr lang="pl-PL" sz="1400" dirty="0" smtClean="0">
                <a:latin typeface="Arial" pitchFamily="34" charset="0"/>
                <a:cs typeface="Arial" pitchFamily="34" charset="0"/>
              </a:rPr>
              <a:t> elewacji budynku </a:t>
            </a:r>
          </a:p>
          <a:p>
            <a:pPr lvl="1">
              <a:buNone/>
            </a:pPr>
            <a:r>
              <a:rPr lang="pl-PL" sz="1400" i="1" u="sng" dirty="0" smtClean="0">
                <a:latin typeface="Arial" pitchFamily="34" charset="0"/>
                <a:cs typeface="Arial" pitchFamily="34" charset="0"/>
              </a:rPr>
              <a:t>Wnioski:</a:t>
            </a:r>
          </a:p>
          <a:p>
            <a:pPr lvl="1"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l-PL" sz="1400" dirty="0" err="1" smtClean="0">
                <a:latin typeface="Arial" pitchFamily="34" charset="0"/>
                <a:cs typeface="Arial" pitchFamily="34" charset="0"/>
              </a:rPr>
              <a:t>Docieplić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 ściany budynku (patrz wektor na zdjęciu IR)</a:t>
            </a:r>
            <a:endParaRPr lang="pl-PL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trzałka w lewo i prawo 8"/>
          <p:cNvSpPr/>
          <p:nvPr/>
        </p:nvSpPr>
        <p:spPr>
          <a:xfrm>
            <a:off x="4283968" y="3068960"/>
            <a:ext cx="1584176" cy="55835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>
                <a:solidFill>
                  <a:schemeClr val="tx1"/>
                </a:solidFill>
              </a:rPr>
              <a:t>STRONA ZACHODNIA – BUDYNKU „B”</a:t>
            </a:r>
            <a:endParaRPr lang="pl-PL" sz="2800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Documents and Settings\CEZ\Pulpit\prezentacja OZE\5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704856" cy="5251534"/>
          </a:xfrm>
          <a:prstGeom prst="rect">
            <a:avLst/>
          </a:prstGeom>
          <a:noFill/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323528" y="0"/>
            <a:ext cx="8820472" cy="81034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en-US" sz="2800" i="1" noProof="0" dirty="0" smtClean="0">
                <a:ln w="11430"/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TROP...VI</a:t>
            </a:r>
            <a:endParaRPr kumimoji="0" lang="pl-PL" altLang="en-US" sz="2800" i="1" u="none" strike="noStrike" kern="1200" cap="none" spc="0" normalizeH="0" baseline="0" noProof="0" dirty="0">
              <a:ln w="11430"/>
              <a:solidFill>
                <a:schemeClr val="tx1"/>
              </a:solidFill>
              <a:effectLst>
                <a:outerShdw blurRad="44450" dist="41910" dir="360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CEZ\Pulpit\prezentacja OZE\5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31524">
            <a:off x="381225" y="2632440"/>
            <a:ext cx="4895281" cy="3672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>
                <a:solidFill>
                  <a:schemeClr val="tx1"/>
                </a:solidFill>
              </a:rPr>
              <a:t>STRONA ZACHODNIA – BUDYNKU „B” </a:t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ZSP CZARNKÓW </a:t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BADANIE KAMERĄ TERMOWIZYJNĄ</a:t>
            </a:r>
            <a:endParaRPr lang="pl-PL" sz="2800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Documents and Settings\CEZ\Pulpit\prezentacja OZE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72598">
            <a:off x="4627421" y="2453174"/>
            <a:ext cx="4207113" cy="40843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21000" cy="1147322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pl-PL" sz="2800" dirty="0" smtClean="0">
                <a:solidFill>
                  <a:schemeClr val="tx1"/>
                </a:solidFill>
              </a:rPr>
              <a:t>STRONA ZACHODNIA – BUDYNKU „B” </a:t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ZSP CZARNKÓW </a:t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 ANALIZA TERMOWIZYJNA</a:t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 </a:t>
            </a:r>
            <a:endParaRPr lang="pl-PL" sz="2800" dirty="0">
              <a:solidFill>
                <a:schemeClr val="tx1"/>
              </a:solidFill>
            </a:endParaRPr>
          </a:p>
        </p:txBody>
      </p:sp>
      <p:pic>
        <p:nvPicPr>
          <p:cNvPr id="5" name="Picture 2" descr="C:\Documents and Settings\CEZ\Pulpit\prezentacja OZE\5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1750525"/>
            <a:ext cx="4215413" cy="3487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C:\Documents and Settings\CEZ\Pulpit\prezentacja OZE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781366"/>
            <a:ext cx="3240360" cy="3375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rostokąt 5"/>
          <p:cNvSpPr/>
          <p:nvPr/>
        </p:nvSpPr>
        <p:spPr>
          <a:xfrm>
            <a:off x="107504" y="5373216"/>
            <a:ext cx="60486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pl-PL" sz="1400" u="sng" dirty="0" smtClean="0">
                <a:latin typeface="Arial" pitchFamily="34" charset="0"/>
                <a:cs typeface="Arial" pitchFamily="34" charset="0"/>
              </a:rPr>
              <a:t>Obserwacja:                      </a:t>
            </a:r>
          </a:p>
          <a:p>
            <a:pPr lvl="1"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 -Ucieczka ciepła z powodu niestarannego ocieplenia </a:t>
            </a:r>
            <a:br>
              <a:rPr lang="pl-PL" sz="1400" dirty="0" smtClean="0">
                <a:latin typeface="Arial" pitchFamily="34" charset="0"/>
                <a:cs typeface="Arial" pitchFamily="34" charset="0"/>
              </a:rPr>
            </a:br>
            <a:r>
              <a:rPr lang="pl-PL" sz="1400" dirty="0" smtClean="0">
                <a:latin typeface="Arial" pitchFamily="34" charset="0"/>
                <a:cs typeface="Arial" pitchFamily="34" charset="0"/>
              </a:rPr>
              <a:t> elewacji budynku </a:t>
            </a:r>
          </a:p>
          <a:p>
            <a:pPr lvl="1">
              <a:buNone/>
            </a:pPr>
            <a:r>
              <a:rPr lang="pl-PL" sz="1400" i="1" u="sng" dirty="0" smtClean="0">
                <a:latin typeface="Arial" pitchFamily="34" charset="0"/>
                <a:cs typeface="Arial" pitchFamily="34" charset="0"/>
              </a:rPr>
              <a:t>Wnioski:</a:t>
            </a:r>
          </a:p>
          <a:p>
            <a:pPr lvl="1"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- Ocieplić ściany budynku</a:t>
            </a:r>
            <a:endParaRPr lang="pl-PL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436096" y="5517232"/>
            <a:ext cx="439248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pl-PL" sz="1400" u="sng" dirty="0" smtClean="0">
                <a:latin typeface="Arial" pitchFamily="34" charset="0"/>
                <a:cs typeface="Arial" pitchFamily="34" charset="0"/>
              </a:rPr>
              <a:t>Opady atmosferyczne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:  lekki śnieg</a:t>
            </a:r>
          </a:p>
          <a:p>
            <a:pPr marL="342900" indent="-342900">
              <a:spcBef>
                <a:spcPct val="20000"/>
              </a:spcBef>
            </a:pPr>
            <a:r>
              <a:rPr lang="pl-PL" sz="1400" u="sng" dirty="0" smtClean="0">
                <a:latin typeface="Arial" pitchFamily="34" charset="0"/>
                <a:cs typeface="Arial" pitchFamily="34" charset="0"/>
              </a:rPr>
              <a:t>Temperatura otoczenia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:  -3</a:t>
            </a:r>
            <a:r>
              <a:rPr lang="pl-PL" sz="14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C</a:t>
            </a:r>
          </a:p>
          <a:p>
            <a:pPr marL="342900" indent="-342900">
              <a:spcBef>
                <a:spcPct val="20000"/>
              </a:spcBef>
            </a:pPr>
            <a:r>
              <a:rPr lang="pl-PL" sz="1400" u="sng" dirty="0" smtClean="0">
                <a:latin typeface="Arial" pitchFamily="34" charset="0"/>
                <a:cs typeface="Arial" pitchFamily="34" charset="0"/>
              </a:rPr>
              <a:t>Zachmurzenie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: średnie</a:t>
            </a:r>
          </a:p>
          <a:p>
            <a:pPr marL="342900" indent="-342900">
              <a:spcBef>
                <a:spcPct val="20000"/>
              </a:spcBef>
            </a:pPr>
            <a:r>
              <a:rPr lang="pl-PL" sz="1400" u="sng" dirty="0" smtClean="0">
                <a:latin typeface="Arial" pitchFamily="34" charset="0"/>
                <a:cs typeface="Arial" pitchFamily="34" charset="0"/>
              </a:rPr>
              <a:t>Wiatr: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słaby</a:t>
            </a:r>
          </a:p>
        </p:txBody>
      </p:sp>
      <p:sp>
        <p:nvSpPr>
          <p:cNvPr id="8" name="Strzałka w lewo i prawo 7"/>
          <p:cNvSpPr/>
          <p:nvPr/>
        </p:nvSpPr>
        <p:spPr>
          <a:xfrm>
            <a:off x="4283968" y="3212976"/>
            <a:ext cx="1368152" cy="557210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" name="Łącznik prosty ze strzałką 8"/>
          <p:cNvCxnSpPr/>
          <p:nvPr/>
        </p:nvCxnSpPr>
        <p:spPr>
          <a:xfrm rot="5400000" flipH="1" flipV="1">
            <a:off x="5472955" y="3608165"/>
            <a:ext cx="1285884" cy="107157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dirty="0" smtClean="0">
                <a:solidFill>
                  <a:schemeClr val="tx1"/>
                </a:solidFill>
              </a:rPr>
              <a:t>STRONA ZACHODNIA – SALA GIMNASTYCZNA BUDYNKU „A” ZSP CZARNKÓW</a:t>
            </a:r>
            <a:endParaRPr lang="pl-PL" sz="2800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Documents and Settings\CEZ\Pulpit\prezentacja OZE\6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208912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323528" y="0"/>
            <a:ext cx="8820472" cy="81034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en-US" sz="2800" i="1" noProof="0" dirty="0" smtClean="0">
                <a:ln w="11430"/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TROP...VII</a:t>
            </a:r>
            <a:endParaRPr kumimoji="0" lang="pl-PL" altLang="en-US" sz="2800" i="1" u="none" strike="noStrike" kern="1200" cap="none" spc="0" normalizeH="0" baseline="0" noProof="0" dirty="0">
              <a:ln w="11430"/>
              <a:solidFill>
                <a:schemeClr val="tx1"/>
              </a:solidFill>
              <a:effectLst>
                <a:outerShdw blurRad="44450" dist="41910" dir="360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dirty="0" smtClean="0">
                <a:solidFill>
                  <a:schemeClr val="tx1"/>
                </a:solidFill>
              </a:rPr>
              <a:t>STRONA ZACHODNIA – SALA GIMNASTYCZNA BUDYNKU „A”</a:t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 ZSP CZARNKÓW- TERMOGRAM</a:t>
            </a:r>
            <a:endParaRPr lang="pl-PL" sz="2800" dirty="0">
              <a:solidFill>
                <a:schemeClr val="tx1"/>
              </a:solidFill>
            </a:endParaRPr>
          </a:p>
        </p:txBody>
      </p:sp>
      <p:pic>
        <p:nvPicPr>
          <p:cNvPr id="8" name="Picture 2" descr="C:\Documents and Settings\CEZ\Pulpit\prezentacja OZE\6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916525">
            <a:off x="316513" y="2223151"/>
            <a:ext cx="4928857" cy="36966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266" name="Picture 2" descr="C:\Documents and Settings\CEZ\Pulpit\prezentacja OZE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36744">
            <a:off x="4392680" y="2065558"/>
            <a:ext cx="4661920" cy="440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dirty="0" smtClean="0">
                <a:solidFill>
                  <a:schemeClr val="tx1"/>
                </a:solidFill>
              </a:rPr>
              <a:t>STRONA ZACHODNIA </a:t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SALA GIMNASTYCZNA BUDYNKU „A” </a:t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ZSP CZARNKÓW - PORÓWNANIE</a:t>
            </a:r>
            <a:endParaRPr lang="pl-PL" sz="2800" dirty="0">
              <a:solidFill>
                <a:schemeClr val="tx1"/>
              </a:solidFill>
            </a:endParaRPr>
          </a:p>
        </p:txBody>
      </p:sp>
      <p:pic>
        <p:nvPicPr>
          <p:cNvPr id="7" name="Picture 2" descr="C:\Documents and Settings\CEZ\Pulpit\prezentacja OZE\6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44824"/>
            <a:ext cx="4146322" cy="3109742"/>
          </a:xfrm>
          <a:prstGeom prst="rect">
            <a:avLst/>
          </a:prstGeom>
          <a:noFill/>
        </p:spPr>
      </p:pic>
      <p:pic>
        <p:nvPicPr>
          <p:cNvPr id="5" name="Picture 2" descr="C:\Documents and Settings\CEZ\Pulpit\prezentacja OZE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92196"/>
            <a:ext cx="3304420" cy="3304420"/>
          </a:xfrm>
          <a:prstGeom prst="rect">
            <a:avLst/>
          </a:prstGeom>
          <a:noFill/>
        </p:spPr>
      </p:pic>
      <p:sp>
        <p:nvSpPr>
          <p:cNvPr id="8" name="Strzałka w lewo i prawo 7"/>
          <p:cNvSpPr/>
          <p:nvPr/>
        </p:nvSpPr>
        <p:spPr>
          <a:xfrm>
            <a:off x="4286248" y="3357562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4572000" y="5373216"/>
            <a:ext cx="45720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pl-PL" sz="1400" u="sng" dirty="0" smtClean="0">
                <a:latin typeface="Arial" pitchFamily="34" charset="0"/>
                <a:cs typeface="Arial" pitchFamily="34" charset="0"/>
              </a:rPr>
              <a:t>Opady atmosferyczne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:  lekki śnieg</a:t>
            </a:r>
          </a:p>
          <a:p>
            <a:pPr marL="342900" indent="-342900">
              <a:spcBef>
                <a:spcPct val="20000"/>
              </a:spcBef>
            </a:pPr>
            <a:r>
              <a:rPr lang="pl-PL" sz="1400" u="sng" dirty="0" smtClean="0">
                <a:latin typeface="Arial" pitchFamily="34" charset="0"/>
                <a:cs typeface="Arial" pitchFamily="34" charset="0"/>
              </a:rPr>
              <a:t>Temperatura otoczenia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:  -3</a:t>
            </a:r>
            <a:r>
              <a:rPr lang="pl-PL" sz="14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C</a:t>
            </a:r>
          </a:p>
          <a:p>
            <a:pPr marL="342900" indent="-342900">
              <a:spcBef>
                <a:spcPct val="20000"/>
              </a:spcBef>
            </a:pPr>
            <a:r>
              <a:rPr lang="pl-PL" sz="1400" u="sng" dirty="0" smtClean="0">
                <a:latin typeface="Arial" pitchFamily="34" charset="0"/>
                <a:cs typeface="Arial" pitchFamily="34" charset="0"/>
              </a:rPr>
              <a:t>Zachmurzenie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: średnie</a:t>
            </a:r>
          </a:p>
          <a:p>
            <a:pPr marL="342900" indent="-342900">
              <a:spcBef>
                <a:spcPct val="20000"/>
              </a:spcBef>
            </a:pPr>
            <a:r>
              <a:rPr lang="pl-PL" sz="1400" u="sng" dirty="0" smtClean="0">
                <a:latin typeface="Arial" pitchFamily="34" charset="0"/>
                <a:cs typeface="Arial" pitchFamily="34" charset="0"/>
              </a:rPr>
              <a:t>Wiatr: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słaby</a:t>
            </a:r>
          </a:p>
        </p:txBody>
      </p:sp>
      <p:sp>
        <p:nvSpPr>
          <p:cNvPr id="9" name="Prostokąt 8"/>
          <p:cNvSpPr/>
          <p:nvPr/>
        </p:nvSpPr>
        <p:spPr>
          <a:xfrm>
            <a:off x="-180528" y="5373216"/>
            <a:ext cx="48245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pl-PL" sz="1400" u="sng" dirty="0" smtClean="0">
                <a:latin typeface="Arial" pitchFamily="34" charset="0"/>
                <a:cs typeface="Arial" pitchFamily="34" charset="0"/>
              </a:rPr>
              <a:t>Obserwacja:                      </a:t>
            </a:r>
          </a:p>
          <a:p>
            <a:pPr lvl="1"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 -Ucieczka ciepła z powodu niestarannego ocieplenia </a:t>
            </a:r>
          </a:p>
          <a:p>
            <a:pPr lvl="1">
              <a:buNone/>
            </a:pPr>
            <a:r>
              <a:rPr lang="pl-PL" sz="1400" i="1" u="sng" dirty="0" smtClean="0">
                <a:latin typeface="Arial" pitchFamily="34" charset="0"/>
                <a:cs typeface="Arial" pitchFamily="34" charset="0"/>
              </a:rPr>
              <a:t>Wnioski:</a:t>
            </a:r>
          </a:p>
          <a:p>
            <a:pPr lvl="1"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- Ocieplić ściany budynku</a:t>
            </a:r>
            <a:endParaRPr lang="pl-PL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Łącznik prosty ze strzałką 10"/>
          <p:cNvCxnSpPr/>
          <p:nvPr/>
        </p:nvCxnSpPr>
        <p:spPr>
          <a:xfrm rot="5400000" flipH="1" flipV="1">
            <a:off x="5822165" y="3607595"/>
            <a:ext cx="1285884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>
                <a:solidFill>
                  <a:schemeClr val="tx1"/>
                </a:solidFill>
              </a:rPr>
              <a:t>STRONA WSCHODNIA –AULA „A” </a:t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ZSP CZARNKÓW</a:t>
            </a:r>
            <a:endParaRPr lang="pl-PL" sz="28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42" name="Picture 2" descr="C:\Documents and Settings\CEZ\Pulpit\prezentacja OZE\7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496944" cy="4689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323528" y="0"/>
            <a:ext cx="8820472" cy="81034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en-US" sz="2800" i="1" noProof="0" dirty="0" smtClean="0">
                <a:ln w="11430"/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TROP...VIII</a:t>
            </a:r>
            <a:endParaRPr kumimoji="0" lang="pl-PL" altLang="en-US" sz="2800" i="1" u="none" strike="noStrike" kern="1200" cap="none" spc="0" normalizeH="0" baseline="0" noProof="0" dirty="0">
              <a:ln w="11430"/>
              <a:solidFill>
                <a:schemeClr val="tx1"/>
              </a:solidFill>
              <a:effectLst>
                <a:outerShdw blurRad="44450" dist="41910" dir="360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88640"/>
            <a:ext cx="8938320" cy="119824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>
                <a:solidFill>
                  <a:schemeClr val="tx1"/>
                </a:solidFill>
              </a:rPr>
              <a:t>STRONA WSCHODNIA –AULA „A” </a:t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ZSP CZARNKÓW- TERMOGRAM</a:t>
            </a:r>
            <a:endParaRPr lang="pl-PL" sz="2800" dirty="0">
              <a:solidFill>
                <a:schemeClr val="tx1"/>
              </a:solidFill>
            </a:endParaRPr>
          </a:p>
        </p:txBody>
      </p:sp>
      <p:pic>
        <p:nvPicPr>
          <p:cNvPr id="7" name="Picture 2" descr="C:\Documents and Settings\CEZ\Pulpit\prezentacja OZE\7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916832"/>
            <a:ext cx="5087751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Symbol zastępczy zawartości 5" descr="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03848" y="1700807"/>
            <a:ext cx="5784304" cy="4470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>
                <a:solidFill>
                  <a:schemeClr val="tx1"/>
                </a:solidFill>
              </a:rPr>
              <a:t>STRONA WSCHODNIA AULA „A” </a:t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ZSP CZARNKÓW- PORÓWNANIE</a:t>
            </a:r>
            <a:endParaRPr lang="pl-PL" sz="28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8104" y="1628800"/>
            <a:ext cx="3336032" cy="3336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Documents and Settings\CEZ\Pulpit\prezentacja OZE\7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65154"/>
            <a:ext cx="4248472" cy="3456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179512" y="5301208"/>
            <a:ext cx="45720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pl-PL" sz="1400" u="sng" dirty="0" smtClean="0">
                <a:latin typeface="Arial" pitchFamily="34" charset="0"/>
                <a:cs typeface="Arial" pitchFamily="34" charset="0"/>
              </a:rPr>
              <a:t>Opady atmosferyczne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:  lekki śnieg</a:t>
            </a:r>
          </a:p>
          <a:p>
            <a:pPr marL="342900" indent="-342900">
              <a:spcBef>
                <a:spcPct val="20000"/>
              </a:spcBef>
            </a:pPr>
            <a:r>
              <a:rPr lang="pl-PL" sz="1400" u="sng" dirty="0" smtClean="0">
                <a:latin typeface="Arial" pitchFamily="34" charset="0"/>
                <a:cs typeface="Arial" pitchFamily="34" charset="0"/>
              </a:rPr>
              <a:t>Temperatura otoczenia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:  -3</a:t>
            </a:r>
            <a:r>
              <a:rPr lang="pl-PL" sz="14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C</a:t>
            </a:r>
          </a:p>
          <a:p>
            <a:pPr marL="342900" indent="-342900">
              <a:spcBef>
                <a:spcPct val="20000"/>
              </a:spcBef>
            </a:pPr>
            <a:r>
              <a:rPr lang="pl-PL" sz="1400" u="sng" dirty="0" smtClean="0">
                <a:latin typeface="Arial" pitchFamily="34" charset="0"/>
                <a:cs typeface="Arial" pitchFamily="34" charset="0"/>
              </a:rPr>
              <a:t>Zachmurzenie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: średnie</a:t>
            </a:r>
          </a:p>
          <a:p>
            <a:pPr marL="342900" indent="-342900">
              <a:spcBef>
                <a:spcPct val="20000"/>
              </a:spcBef>
            </a:pPr>
            <a:r>
              <a:rPr lang="pl-PL" sz="1400" u="sng" dirty="0" smtClean="0">
                <a:latin typeface="Arial" pitchFamily="34" charset="0"/>
                <a:cs typeface="Arial" pitchFamily="34" charset="0"/>
              </a:rPr>
              <a:t>Wiatr: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słaby</a:t>
            </a:r>
            <a:endParaRPr lang="pl-PL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851920" y="5286388"/>
            <a:ext cx="52920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pl-PL" sz="1400" u="sng" dirty="0" smtClean="0">
                <a:latin typeface="Arial" pitchFamily="34" charset="0"/>
                <a:cs typeface="Arial" pitchFamily="34" charset="0"/>
              </a:rPr>
              <a:t>Obserwacja:                      </a:t>
            </a:r>
          </a:p>
          <a:p>
            <a:pPr lvl="1"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 -Ucieczka ciepła z powodu nieocieplenia </a:t>
            </a:r>
            <a:br>
              <a:rPr lang="pl-PL" sz="1400" dirty="0" smtClean="0">
                <a:latin typeface="Arial" pitchFamily="34" charset="0"/>
                <a:cs typeface="Arial" pitchFamily="34" charset="0"/>
              </a:rPr>
            </a:br>
            <a:r>
              <a:rPr lang="pl-PL" sz="1400" dirty="0" smtClean="0">
                <a:latin typeface="Arial" pitchFamily="34" charset="0"/>
                <a:cs typeface="Arial" pitchFamily="34" charset="0"/>
              </a:rPr>
              <a:t> ściany budynku </a:t>
            </a:r>
          </a:p>
          <a:p>
            <a:pPr lvl="1">
              <a:buNone/>
            </a:pPr>
            <a:r>
              <a:rPr lang="pl-PL" sz="1400" i="1" u="sng" dirty="0" smtClean="0">
                <a:latin typeface="Arial" pitchFamily="34" charset="0"/>
                <a:cs typeface="Arial" pitchFamily="34" charset="0"/>
              </a:rPr>
              <a:t>Wnioski:</a:t>
            </a:r>
          </a:p>
          <a:p>
            <a:pPr lvl="1"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- Ocieplić ściany budynku</a:t>
            </a:r>
            <a:endParaRPr lang="pl-PL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Łącznik prosty ze strzałką 7"/>
          <p:cNvCxnSpPr/>
          <p:nvPr/>
        </p:nvCxnSpPr>
        <p:spPr>
          <a:xfrm rot="5400000" flipH="1" flipV="1">
            <a:off x="5822165" y="3607595"/>
            <a:ext cx="1285884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Strzałka w lewo i prawo 8"/>
          <p:cNvSpPr/>
          <p:nvPr/>
        </p:nvSpPr>
        <p:spPr>
          <a:xfrm>
            <a:off x="4211960" y="2852936"/>
            <a:ext cx="1440160" cy="4331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2439144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Na tropie… uciekającego ciepła !!!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/>
            </a:r>
            <a:br>
              <a:rPr lang="pl-PL" dirty="0" smtClean="0">
                <a:solidFill>
                  <a:schemeClr val="tx1"/>
                </a:solidFill>
              </a:rPr>
            </a:b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5" name="Uśmiechnięta buźka 4"/>
          <p:cNvSpPr/>
          <p:nvPr/>
        </p:nvSpPr>
        <p:spPr>
          <a:xfrm>
            <a:off x="3491880" y="2276872"/>
            <a:ext cx="2232248" cy="194421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górę 5"/>
          <p:cNvSpPr/>
          <p:nvPr/>
        </p:nvSpPr>
        <p:spPr>
          <a:xfrm rot="13404031">
            <a:off x="3249300" y="4106873"/>
            <a:ext cx="387620" cy="108012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górę 6"/>
          <p:cNvSpPr/>
          <p:nvPr/>
        </p:nvSpPr>
        <p:spPr>
          <a:xfrm rot="8764255">
            <a:off x="5815513" y="4079751"/>
            <a:ext cx="381078" cy="1217747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górę 7"/>
          <p:cNvSpPr/>
          <p:nvPr/>
        </p:nvSpPr>
        <p:spPr>
          <a:xfrm rot="18490499">
            <a:off x="2753807" y="1808379"/>
            <a:ext cx="432048" cy="108012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górę 8"/>
          <p:cNvSpPr/>
          <p:nvPr/>
        </p:nvSpPr>
        <p:spPr>
          <a:xfrm rot="2625138">
            <a:off x="5965612" y="1844258"/>
            <a:ext cx="432048" cy="108012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flipV="1">
            <a:off x="2483768" y="3861048"/>
            <a:ext cx="1152128" cy="43204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763688" y="2996952"/>
            <a:ext cx="1656184" cy="1440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 flipV="1">
            <a:off x="5796136" y="2708920"/>
            <a:ext cx="1512168" cy="50405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 flipV="1">
            <a:off x="5868144" y="3429000"/>
            <a:ext cx="108012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>
            <a:off x="5652120" y="3933056"/>
            <a:ext cx="1368152" cy="1440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 flipV="1">
            <a:off x="2339752" y="3501008"/>
            <a:ext cx="1080120" cy="720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>
                <a:solidFill>
                  <a:schemeClr val="tx1"/>
                </a:solidFill>
              </a:rPr>
              <a:t>STRONA FRONTOWA – BUDYNKU „A” </a:t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ZSP CZARNKÓW </a:t>
            </a:r>
            <a:endParaRPr lang="pl-PL" sz="28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100_15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00200"/>
            <a:ext cx="8352927" cy="4781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323528" y="0"/>
            <a:ext cx="8820472" cy="81034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en-US" sz="2800" i="1" noProof="0" dirty="0" smtClean="0">
                <a:ln w="11430"/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TROP...IX</a:t>
            </a:r>
            <a:endParaRPr kumimoji="0" lang="pl-PL" altLang="en-US" sz="2800" i="1" u="none" strike="noStrike" kern="1200" cap="none" spc="0" normalizeH="0" baseline="0" noProof="0" dirty="0">
              <a:ln w="11430"/>
              <a:solidFill>
                <a:schemeClr val="tx1"/>
              </a:solidFill>
              <a:effectLst>
                <a:outerShdw blurRad="44450" dist="41910" dir="360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dirty="0" smtClean="0">
                <a:solidFill>
                  <a:schemeClr val="tx1"/>
                </a:solidFill>
              </a:rPr>
              <a:t>STRONA FRONTOWA – BUDYNKU „A” </a:t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ZSP CZARNKÓW </a:t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ANALIZA TERMOWIZYJNA</a:t>
            </a:r>
            <a:endParaRPr lang="pl-PL" sz="28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100_15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613653">
            <a:off x="406539" y="2342266"/>
            <a:ext cx="5153956" cy="3865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DOMOWY\Desktop\IR_0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97360">
            <a:off x="3998063" y="1924689"/>
            <a:ext cx="4677786" cy="4431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dirty="0" smtClean="0">
                <a:solidFill>
                  <a:schemeClr val="tx1"/>
                </a:solidFill>
              </a:rPr>
              <a:t>STRONA FRONTOWA – BUDYNKU „A” </a:t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ZSP CZARNKÓW </a:t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PRZYCZYNA UCIEKAJĄCEGO CIEPŁA</a:t>
            </a:r>
            <a:endParaRPr lang="pl-PL" sz="2800" dirty="0">
              <a:solidFill>
                <a:schemeClr val="tx1"/>
              </a:solidFill>
            </a:endParaRPr>
          </a:p>
        </p:txBody>
      </p:sp>
      <p:pic>
        <p:nvPicPr>
          <p:cNvPr id="5" name="Symbol zastępczy zawartości 3" descr="100_15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888476"/>
            <a:ext cx="4070256" cy="3052692"/>
          </a:xfrm>
        </p:spPr>
      </p:pic>
      <p:pic>
        <p:nvPicPr>
          <p:cNvPr id="6" name="Picture 2" descr="C:\Users\DOMOWY\Desktop\IR_0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132856"/>
            <a:ext cx="3461514" cy="2918531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3707904" y="5301208"/>
            <a:ext cx="52920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pl-PL" sz="1400" u="sng" dirty="0" smtClean="0">
                <a:latin typeface="Arial" pitchFamily="34" charset="0"/>
                <a:cs typeface="Arial" pitchFamily="34" charset="0"/>
              </a:rPr>
              <a:t>Obserwacja:                      </a:t>
            </a:r>
          </a:p>
          <a:p>
            <a:pPr lvl="1"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 -Ucieczka ciepła z powodu niestarannego uszczelnienia okien</a:t>
            </a:r>
          </a:p>
          <a:p>
            <a:pPr lvl="1">
              <a:buNone/>
            </a:pPr>
            <a:r>
              <a:rPr lang="pl-PL" sz="1400" i="1" u="sng" dirty="0" smtClean="0">
                <a:latin typeface="Arial" pitchFamily="34" charset="0"/>
                <a:cs typeface="Arial" pitchFamily="34" charset="0"/>
              </a:rPr>
              <a:t>Wnioski:</a:t>
            </a:r>
          </a:p>
          <a:p>
            <a:pPr lvl="1"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l-PL" sz="1400" dirty="0" err="1" smtClean="0">
                <a:latin typeface="Arial" pitchFamily="34" charset="0"/>
                <a:cs typeface="Arial" pitchFamily="34" charset="0"/>
              </a:rPr>
              <a:t>docieplić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 okna</a:t>
            </a:r>
            <a:endParaRPr lang="pl-PL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23528" y="5301208"/>
            <a:ext cx="45720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pl-PL" sz="1400" u="sng" dirty="0" smtClean="0">
                <a:latin typeface="Arial" pitchFamily="34" charset="0"/>
                <a:cs typeface="Arial" pitchFamily="34" charset="0"/>
              </a:rPr>
              <a:t>Opady atmosferyczne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:  lekki śnieg</a:t>
            </a:r>
          </a:p>
          <a:p>
            <a:pPr marL="342900" indent="-342900">
              <a:spcBef>
                <a:spcPct val="20000"/>
              </a:spcBef>
            </a:pPr>
            <a:r>
              <a:rPr lang="pl-PL" sz="1400" u="sng" dirty="0" smtClean="0">
                <a:latin typeface="Arial" pitchFamily="34" charset="0"/>
                <a:cs typeface="Arial" pitchFamily="34" charset="0"/>
              </a:rPr>
              <a:t>Temperatura otoczenia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:  -3</a:t>
            </a:r>
            <a:r>
              <a:rPr lang="pl-PL" sz="14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C</a:t>
            </a:r>
          </a:p>
          <a:p>
            <a:pPr marL="342900" indent="-342900">
              <a:spcBef>
                <a:spcPct val="20000"/>
              </a:spcBef>
            </a:pPr>
            <a:r>
              <a:rPr lang="pl-PL" sz="1400" u="sng" dirty="0" smtClean="0">
                <a:latin typeface="Arial" pitchFamily="34" charset="0"/>
                <a:cs typeface="Arial" pitchFamily="34" charset="0"/>
              </a:rPr>
              <a:t>Zachmurzenie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: średnie</a:t>
            </a:r>
          </a:p>
          <a:p>
            <a:pPr marL="342900" indent="-342900">
              <a:spcBef>
                <a:spcPct val="20000"/>
              </a:spcBef>
            </a:pPr>
            <a:r>
              <a:rPr lang="pl-PL" sz="1400" u="sng" dirty="0" smtClean="0">
                <a:latin typeface="Arial" pitchFamily="34" charset="0"/>
                <a:cs typeface="Arial" pitchFamily="34" charset="0"/>
              </a:rPr>
              <a:t>Wiatr: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słaby</a:t>
            </a:r>
            <a:endParaRPr lang="pl-PL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Łącznik prosty ze strzałką 8"/>
          <p:cNvCxnSpPr/>
          <p:nvPr/>
        </p:nvCxnSpPr>
        <p:spPr>
          <a:xfrm rot="5400000" flipH="1" flipV="1">
            <a:off x="4643438" y="4014754"/>
            <a:ext cx="1285884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Strzałka w lewo i prawo 11"/>
          <p:cNvSpPr/>
          <p:nvPr/>
        </p:nvSpPr>
        <p:spPr>
          <a:xfrm>
            <a:off x="4355976" y="3284984"/>
            <a:ext cx="1073276" cy="4131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>
                <a:solidFill>
                  <a:schemeClr val="tx1"/>
                </a:solidFill>
              </a:rPr>
              <a:t>STRONA WSCHODNIA – BUDYNKU „B” </a:t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ZSP CZARNKÓW</a:t>
            </a:r>
            <a:endParaRPr lang="pl-PL" sz="28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 descr="F:\oze kamera\szkoła\aparat\100_1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352928" cy="4756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323528" y="0"/>
            <a:ext cx="8820472" cy="81034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en-US" sz="2800" i="1" noProof="0" dirty="0" smtClean="0">
                <a:ln w="11430"/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TROP...X</a:t>
            </a:r>
            <a:endParaRPr kumimoji="0" lang="pl-PL" altLang="en-US" sz="2800" i="1" u="none" strike="noStrike" kern="1200" cap="none" spc="0" normalizeH="0" baseline="0" noProof="0" dirty="0">
              <a:ln w="11430"/>
              <a:solidFill>
                <a:schemeClr val="tx1"/>
              </a:solidFill>
              <a:effectLst>
                <a:outerShdw blurRad="44450" dist="41910" dir="360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>
                <a:solidFill>
                  <a:schemeClr val="tx1"/>
                </a:solidFill>
              </a:rPr>
              <a:t>STRONA WSCHODNIA – BUDYNKU „B” </a:t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ZSP CZARNKÓW</a:t>
            </a:r>
            <a:endParaRPr lang="pl-PL" sz="2800" dirty="0">
              <a:solidFill>
                <a:schemeClr val="tx1"/>
              </a:solidFill>
            </a:endParaRPr>
          </a:p>
        </p:txBody>
      </p:sp>
      <p:pic>
        <p:nvPicPr>
          <p:cNvPr id="4" name="Picture 2" descr="F:\oze kamera\szkoła\aparat\100_15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769906">
            <a:off x="658711" y="2073545"/>
            <a:ext cx="5417217" cy="4062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F:\oze kamera\szkoła\kamera\DirA\IR_0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51919">
            <a:off x="4105135" y="2009899"/>
            <a:ext cx="4758890" cy="3831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tx1"/>
                </a:solidFill>
              </a:rPr>
              <a:t>STRONA WSCHODNIA – BUDYNKU „B” </a:t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ZSP CZARNKÓW</a:t>
            </a:r>
            <a:endParaRPr lang="pl-PL" sz="2800" dirty="0">
              <a:solidFill>
                <a:schemeClr val="tx1"/>
              </a:solidFill>
            </a:endParaRPr>
          </a:p>
        </p:txBody>
      </p:sp>
      <p:pic>
        <p:nvPicPr>
          <p:cNvPr id="5" name="Picture 2" descr="F:\oze kamera\szkoła\kamera\DirA\IR_00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44" y="1628800"/>
            <a:ext cx="3120578" cy="3120578"/>
          </a:xfrm>
          <a:prstGeom prst="rect">
            <a:avLst/>
          </a:prstGeom>
          <a:noFill/>
        </p:spPr>
      </p:pic>
      <p:pic>
        <p:nvPicPr>
          <p:cNvPr id="4" name="Picture 2" descr="F:\oze kamera\szkoła\aparat\100_15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4217371" cy="3028896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5796136" y="5445224"/>
            <a:ext cx="45720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pl-PL" sz="1400" u="sng" dirty="0" smtClean="0">
                <a:latin typeface="Arial" pitchFamily="34" charset="0"/>
                <a:cs typeface="Arial" pitchFamily="34" charset="0"/>
              </a:rPr>
              <a:t>Opady atmosferyczne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:  lekki śnieg</a:t>
            </a:r>
          </a:p>
          <a:p>
            <a:pPr marL="342900" indent="-342900">
              <a:spcBef>
                <a:spcPct val="20000"/>
              </a:spcBef>
            </a:pPr>
            <a:r>
              <a:rPr lang="pl-PL" sz="1400" u="sng" dirty="0" smtClean="0">
                <a:latin typeface="Arial" pitchFamily="34" charset="0"/>
                <a:cs typeface="Arial" pitchFamily="34" charset="0"/>
              </a:rPr>
              <a:t>Temperatura otoczenia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:  -3</a:t>
            </a:r>
            <a:r>
              <a:rPr lang="pl-PL" sz="14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C</a:t>
            </a:r>
          </a:p>
          <a:p>
            <a:pPr marL="342900" indent="-342900">
              <a:spcBef>
                <a:spcPct val="20000"/>
              </a:spcBef>
            </a:pPr>
            <a:r>
              <a:rPr lang="pl-PL" sz="1400" u="sng" dirty="0" smtClean="0">
                <a:latin typeface="Arial" pitchFamily="34" charset="0"/>
                <a:cs typeface="Arial" pitchFamily="34" charset="0"/>
              </a:rPr>
              <a:t>Zachmurzenie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: średnie</a:t>
            </a:r>
          </a:p>
          <a:p>
            <a:pPr marL="342900" indent="-342900">
              <a:spcBef>
                <a:spcPct val="20000"/>
              </a:spcBef>
            </a:pPr>
            <a:r>
              <a:rPr lang="pl-PL" sz="1400" u="sng" dirty="0" smtClean="0">
                <a:latin typeface="Arial" pitchFamily="34" charset="0"/>
                <a:cs typeface="Arial" pitchFamily="34" charset="0"/>
              </a:rPr>
              <a:t>Wiatr: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słaby</a:t>
            </a:r>
            <a:endParaRPr lang="pl-PL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5229200"/>
            <a:ext cx="54726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pl-PL" sz="1400" u="sng" dirty="0" smtClean="0">
                <a:latin typeface="Arial" pitchFamily="34" charset="0"/>
                <a:cs typeface="Arial" pitchFamily="34" charset="0"/>
              </a:rPr>
              <a:t>Obserwacja:                      </a:t>
            </a:r>
          </a:p>
          <a:p>
            <a:pPr lvl="1"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 -Ucieczka ciepła z powodu niestarannego ocieplenia </a:t>
            </a:r>
            <a:br>
              <a:rPr lang="pl-PL" sz="1400" dirty="0" smtClean="0">
                <a:latin typeface="Arial" pitchFamily="34" charset="0"/>
                <a:cs typeface="Arial" pitchFamily="34" charset="0"/>
              </a:rPr>
            </a:br>
            <a:r>
              <a:rPr lang="pl-PL" sz="1400" dirty="0" smtClean="0">
                <a:latin typeface="Arial" pitchFamily="34" charset="0"/>
                <a:cs typeface="Arial" pitchFamily="34" charset="0"/>
              </a:rPr>
              <a:t> elewacji budynku </a:t>
            </a:r>
          </a:p>
          <a:p>
            <a:pPr lvl="1">
              <a:buNone/>
            </a:pPr>
            <a:r>
              <a:rPr lang="pl-PL" sz="1400" i="1" u="sng" dirty="0" smtClean="0">
                <a:latin typeface="Arial" pitchFamily="34" charset="0"/>
                <a:cs typeface="Arial" pitchFamily="34" charset="0"/>
              </a:rPr>
              <a:t>Wnioski:</a:t>
            </a:r>
          </a:p>
          <a:p>
            <a:pPr lvl="1"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- Ocieplić ściany budynku</a:t>
            </a:r>
            <a:endParaRPr lang="pl-PL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Łącznik prosty ze strzałką 7"/>
          <p:cNvCxnSpPr/>
          <p:nvPr/>
        </p:nvCxnSpPr>
        <p:spPr>
          <a:xfrm rot="5400000" flipH="1" flipV="1">
            <a:off x="5429256" y="3714752"/>
            <a:ext cx="1285884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Strzałka w lewo i prawo 10"/>
          <p:cNvSpPr/>
          <p:nvPr/>
        </p:nvSpPr>
        <p:spPr>
          <a:xfrm>
            <a:off x="4500562" y="3286124"/>
            <a:ext cx="1073276" cy="4131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en-US" sz="2800" noProof="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WNIOSKI </a:t>
            </a:r>
            <a:br>
              <a:rPr lang="pl-PL" altLang="en-US" sz="2800" noProof="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pl-PL" altLang="en-US" sz="2800" noProof="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 </a:t>
            </a:r>
            <a:br>
              <a:rPr lang="pl-PL" altLang="en-US" sz="2800" noProof="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pl-PL" altLang="en-US" sz="2800" noProof="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METODY  ZAPOBIEGANIA  UCIEKAJĄCEMU CIEPŁU</a:t>
            </a:r>
            <a:endParaRPr kumimoji="0" lang="pl-PL" altLang="en-US" sz="2800" u="none" strike="noStrike" kern="1200" cap="none" spc="0" normalizeH="0" baseline="0" noProof="0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0" y="4000504"/>
            <a:ext cx="45005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None/>
            </a:pPr>
            <a:r>
              <a:rPr lang="pl-PL" sz="1600" u="sng" dirty="0" smtClean="0">
                <a:latin typeface="Arial" pitchFamily="34" charset="0"/>
                <a:cs typeface="Arial" pitchFamily="34" charset="0"/>
              </a:rPr>
              <a:t>Obserwacja:                      </a:t>
            </a:r>
          </a:p>
          <a:p>
            <a:pPr lvl="1">
              <a:buNone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 -Ucieczka ciepła z powodu niestarannego </a:t>
            </a:r>
          </a:p>
          <a:p>
            <a:pPr lvl="1">
              <a:buNone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ocieplenia elewacji budynku </a:t>
            </a:r>
          </a:p>
          <a:p>
            <a:pPr lvl="1">
              <a:buNone/>
            </a:pPr>
            <a:r>
              <a:rPr lang="pl-PL" sz="1600" i="1" u="sng" dirty="0" smtClean="0">
                <a:latin typeface="Arial" pitchFamily="34" charset="0"/>
                <a:cs typeface="Arial" pitchFamily="34" charset="0"/>
              </a:rPr>
              <a:t>Wnioski:</a:t>
            </a:r>
          </a:p>
          <a:p>
            <a:pPr lvl="1">
              <a:buNone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Docieplić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ściany budynku </a:t>
            </a: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427984" y="2132856"/>
            <a:ext cx="4499992" cy="132343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pl-PL" sz="1600" u="sng" dirty="0" smtClean="0">
                <a:latin typeface="Arial" pitchFamily="34" charset="0"/>
                <a:cs typeface="Arial" pitchFamily="34" charset="0"/>
              </a:rPr>
              <a:t>Obserwacja:                      </a:t>
            </a:r>
          </a:p>
          <a:p>
            <a:pPr lvl="1">
              <a:buNone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 -Ucieczka ciepła z powodu niestarannego </a:t>
            </a:r>
          </a:p>
          <a:p>
            <a:pPr lvl="1">
              <a:buNone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uszczelnienia okien</a:t>
            </a:r>
          </a:p>
          <a:p>
            <a:pPr lvl="1">
              <a:buNone/>
            </a:pPr>
            <a:r>
              <a:rPr lang="pl-PL" sz="1600" i="1" u="sng" dirty="0" smtClean="0">
                <a:latin typeface="Arial" pitchFamily="34" charset="0"/>
                <a:cs typeface="Arial" pitchFamily="34" charset="0"/>
              </a:rPr>
              <a:t>Wnioski:</a:t>
            </a:r>
          </a:p>
          <a:p>
            <a:pPr lvl="1">
              <a:buNone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docieplić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okna</a:t>
            </a: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4463480" y="4077072"/>
            <a:ext cx="4680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pl-PL" sz="1600" u="sng" dirty="0" smtClean="0">
                <a:latin typeface="Arial" pitchFamily="34" charset="0"/>
                <a:cs typeface="Arial" pitchFamily="34" charset="0"/>
              </a:rPr>
              <a:t>Obserwacja:                      </a:t>
            </a:r>
          </a:p>
          <a:p>
            <a:pPr lvl="1">
              <a:buNone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 -Ucieczka ciepła z powodu nieocieplenia </a:t>
            </a:r>
          </a:p>
          <a:p>
            <a:pPr lvl="1">
              <a:buNone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ściany budynku </a:t>
            </a:r>
          </a:p>
          <a:p>
            <a:pPr lvl="1">
              <a:buNone/>
            </a:pPr>
            <a:r>
              <a:rPr lang="pl-PL" sz="1600" i="1" u="sng" dirty="0" smtClean="0">
                <a:latin typeface="Arial" pitchFamily="34" charset="0"/>
                <a:cs typeface="Arial" pitchFamily="34" charset="0"/>
              </a:rPr>
              <a:t>Wnioski:</a:t>
            </a:r>
          </a:p>
          <a:p>
            <a:pPr lvl="1">
              <a:buNone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- Ocieplić ściany budynku</a:t>
            </a: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79512" y="2132856"/>
            <a:ext cx="4211960" cy="1323439"/>
          </a:xfrm>
          <a:prstGeom prst="rect">
            <a:avLst/>
          </a:prstGeom>
          <a:ln cmpd="dbl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pl-PL" sz="1600" u="sng" dirty="0" smtClean="0">
                <a:latin typeface="Arial" pitchFamily="34" charset="0"/>
                <a:cs typeface="Arial" pitchFamily="34" charset="0"/>
              </a:rPr>
              <a:t>Obserwacja:                      </a:t>
            </a:r>
          </a:p>
          <a:p>
            <a:pPr lvl="1">
              <a:buNone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 -Ucieczka ciepła z powodu</a:t>
            </a:r>
          </a:p>
          <a:p>
            <a:pPr lvl="1">
              <a:buNone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nieocieplenia elewacji budynku </a:t>
            </a:r>
          </a:p>
          <a:p>
            <a:pPr lvl="1">
              <a:buNone/>
            </a:pPr>
            <a:r>
              <a:rPr lang="pl-PL" sz="1600" i="1" u="sng" dirty="0" smtClean="0">
                <a:latin typeface="Arial" pitchFamily="34" charset="0"/>
                <a:cs typeface="Arial" pitchFamily="34" charset="0"/>
              </a:rPr>
              <a:t>Wnioski:</a:t>
            </a:r>
          </a:p>
          <a:p>
            <a:pPr lvl="1">
              <a:buNone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- Ocieplić elewacje budynku</a:t>
            </a:r>
            <a:endParaRPr lang="pl-PL" sz="1600" dirty="0"/>
          </a:p>
        </p:txBody>
      </p:sp>
      <p:cxnSp>
        <p:nvCxnSpPr>
          <p:cNvPr id="15" name="Łącznik prosty 14"/>
          <p:cNvCxnSpPr/>
          <p:nvPr/>
        </p:nvCxnSpPr>
        <p:spPr>
          <a:xfrm rot="5400000">
            <a:off x="2678893" y="3893347"/>
            <a:ext cx="36433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357158" y="3714752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/>
          <a:lstStyle/>
          <a:p>
            <a:r>
              <a:rPr lang="pl-PL" dirty="0" smtClean="0"/>
              <a:t>DZIĘKUJĘ ZA UWAGĘ</a:t>
            </a:r>
            <a:endParaRPr lang="pl-PL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48680"/>
            <a:ext cx="8820472" cy="11430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>
                <a:solidFill>
                  <a:schemeClr val="tx1"/>
                </a:solidFill>
              </a:rPr>
              <a:t>STRONA ZACHODNIA– BUDYNEK „A” </a:t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ZSP CZARNKÓW</a:t>
            </a:r>
            <a:endParaRPr lang="pl-PL" sz="2800" dirty="0">
              <a:solidFill>
                <a:schemeClr val="tx1"/>
              </a:solidFill>
            </a:endParaRPr>
          </a:p>
        </p:txBody>
      </p:sp>
      <p:pic>
        <p:nvPicPr>
          <p:cNvPr id="4" name="Picture 6" descr="C:\Users\Windows-7\Desktop\Gry\zdjęcia termowizja\aparat\IMG_15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7605488" cy="4680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323528" y="0"/>
            <a:ext cx="8820472" cy="81034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en-US" sz="2800" i="1" noProof="0" dirty="0" smtClean="0">
                <a:ln w="11430"/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TROP...I</a:t>
            </a:r>
            <a:endParaRPr kumimoji="0" lang="pl-PL" altLang="en-US" sz="2800" i="1" u="none" strike="noStrike" kern="1200" cap="none" spc="0" normalizeH="0" baseline="0" noProof="0" dirty="0">
              <a:ln w="11430"/>
              <a:solidFill>
                <a:schemeClr val="tx1"/>
              </a:solidFill>
              <a:effectLst>
                <a:outerShdw blurRad="44450" dist="41910" dir="360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dirty="0" smtClean="0">
                <a:solidFill>
                  <a:schemeClr val="tx1"/>
                </a:solidFill>
              </a:rPr>
              <a:t>STRONA ZACHODNIA– BUDYNEK „A” </a:t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ZSP CZARNKÓW  BADANIE KAMERĄ TERMOWIZYJNĄ</a:t>
            </a:r>
            <a:endParaRPr lang="pl-PL" sz="2800" dirty="0">
              <a:solidFill>
                <a:schemeClr val="tx1"/>
              </a:solidFill>
            </a:endParaRPr>
          </a:p>
        </p:txBody>
      </p:sp>
      <p:pic>
        <p:nvPicPr>
          <p:cNvPr id="4" name="Picture 6" descr="C:\Users\Windows-7\Desktop\Gry\zdjęcia termowizja\aparat\IMG_15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375111">
            <a:off x="281920" y="2360436"/>
            <a:ext cx="499255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Windows-7\Desktop\Gry\zdjęcia termowizja\kamera\IR_0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08453">
            <a:off x="3952989" y="2356265"/>
            <a:ext cx="4703046" cy="4107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dirty="0" smtClean="0">
                <a:solidFill>
                  <a:schemeClr val="tx1"/>
                </a:solidFill>
              </a:rPr>
              <a:t>STRONA POŁUDNIOWA – BUDYNEK „A” </a:t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ZSP CZARNKÓW </a:t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 ANALIZA TERMOWIZYJNA</a:t>
            </a:r>
            <a:endParaRPr lang="pl-PL" sz="28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4797152"/>
            <a:ext cx="5868144" cy="2060848"/>
          </a:xfrm>
        </p:spPr>
        <p:txBody>
          <a:bodyPr>
            <a:normAutofit/>
          </a:bodyPr>
          <a:lstStyle/>
          <a:p>
            <a:endParaRPr lang="pl-PL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pl-PL" sz="14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Obserwacja:                      </a:t>
            </a:r>
          </a:p>
          <a:p>
            <a:pPr lvl="1">
              <a:buNone/>
            </a:pPr>
            <a:r>
              <a:rPr lang="pl-PL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-Ucieczka ciepła z powodu niedokładnego</a:t>
            </a:r>
          </a:p>
          <a:p>
            <a:pPr lvl="1"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l-PL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ocieplenia miejsca, w którym znajdowały się drzwi.</a:t>
            </a:r>
          </a:p>
          <a:p>
            <a:pPr lvl="1">
              <a:buNone/>
            </a:pPr>
            <a:r>
              <a:rPr lang="pl-PL" sz="1400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Wnioski:</a:t>
            </a:r>
          </a:p>
          <a:p>
            <a:pPr lvl="1"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l-PL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Ocieplić miejsce, w którym ucieka ciepło ( patrz wektor </a:t>
            </a:r>
          </a:p>
          <a:p>
            <a:pPr lvl="1"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pl-PL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 zdjęciu IR ).</a:t>
            </a:r>
            <a:endParaRPr lang="pl-PL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Picture 3" descr="C:\Users\Windows-7\Desktop\Gry\zdjęcia termowizja\kamera\IR_0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556792"/>
            <a:ext cx="3408040" cy="3408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2" name="Picture 6" descr="C:\Users\Windows-7\Desktop\Gry\zdjęcia termowizja\aparat\IMG_15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4"/>
            <a:ext cx="4355976" cy="3503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Łącznik prosty ze strzałką 11"/>
          <p:cNvCxnSpPr/>
          <p:nvPr/>
        </p:nvCxnSpPr>
        <p:spPr>
          <a:xfrm flipV="1">
            <a:off x="6084168" y="2636912"/>
            <a:ext cx="1275624" cy="2376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Podtytuł 2"/>
          <p:cNvSpPr txBox="1">
            <a:spLocks/>
          </p:cNvSpPr>
          <p:nvPr/>
        </p:nvSpPr>
        <p:spPr>
          <a:xfrm>
            <a:off x="5868144" y="5143512"/>
            <a:ext cx="3275856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14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Opady</a:t>
            </a:r>
            <a:r>
              <a:rPr kumimoji="0" lang="pl-PL" sz="1400" b="0" i="0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atmosferyczne </a:t>
            </a:r>
            <a:r>
              <a:rPr kumimoji="0" lang="pl-PL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:  lekki śnieg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kumimoji="0" lang="pl-PL" sz="1400" b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Temperatura</a:t>
            </a:r>
            <a:r>
              <a:rPr kumimoji="0" lang="pl-PL" sz="1400" b="0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otoczenia</a:t>
            </a:r>
            <a:r>
              <a:rPr kumimoji="0" lang="pl-PL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:  -3</a:t>
            </a:r>
            <a:r>
              <a:rPr lang="pl-PL" sz="1400" baseline="30000" dirty="0" err="1" smtClean="0">
                <a:latin typeface="Arial" pitchFamily="34" charset="0"/>
                <a:cs typeface="Arial" pitchFamily="34" charset="0"/>
              </a:rPr>
              <a:t>o</a:t>
            </a:r>
            <a:r>
              <a:rPr lang="pl-PL" sz="1400" dirty="0" err="1" smtClean="0">
                <a:latin typeface="Arial" pitchFamily="34" charset="0"/>
                <a:cs typeface="Arial" pitchFamily="34" charset="0"/>
              </a:rPr>
              <a:t>C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pl-PL" sz="1400" u="sng" dirty="0" smtClean="0">
                <a:latin typeface="Arial" pitchFamily="34" charset="0"/>
                <a:cs typeface="Arial" pitchFamily="34" charset="0"/>
              </a:rPr>
              <a:t>Zachmurzenie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: średnie</a:t>
            </a:r>
          </a:p>
          <a:p>
            <a:pPr marL="342900" indent="-342900">
              <a:spcBef>
                <a:spcPct val="20000"/>
              </a:spcBef>
            </a:pPr>
            <a:r>
              <a:rPr lang="pl-PL" sz="1400" u="sng" dirty="0" smtClean="0">
                <a:latin typeface="Arial" pitchFamily="34" charset="0"/>
                <a:cs typeface="Arial" pitchFamily="34" charset="0"/>
              </a:rPr>
              <a:t>Wiatr: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słaby</a:t>
            </a:r>
          </a:p>
          <a:p>
            <a:pPr marL="342900" indent="-342900">
              <a:spcBef>
                <a:spcPct val="20000"/>
              </a:spcBef>
            </a:pPr>
            <a:endParaRPr lang="pl-PL" sz="1400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pl-PL" sz="1400" dirty="0" smtClean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trzałka w lewo i prawo 10"/>
          <p:cNvSpPr/>
          <p:nvPr/>
        </p:nvSpPr>
        <p:spPr>
          <a:xfrm>
            <a:off x="3923928" y="2996952"/>
            <a:ext cx="1944216" cy="576064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95288" y="1052513"/>
            <a:ext cx="37290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nb-NO" sz="2400" b="1" dirty="0">
              <a:ea typeface="+mj-ea"/>
            </a:endParaRPr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467544" y="1268760"/>
            <a:ext cx="822325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 dirty="0"/>
              <a:t>Izolacja służy oszczędzaniu energii i zapewnieniu odpowiedniej temperatury </a:t>
            </a:r>
            <a:r>
              <a:rPr lang="pl-PL" sz="2000" b="1" dirty="0" smtClean="0"/>
              <a:t>we wnętrzu </a:t>
            </a:r>
            <a:r>
              <a:rPr lang="pl-PL" sz="2000" b="1" dirty="0"/>
              <a:t>budynku.</a:t>
            </a:r>
          </a:p>
          <a:p>
            <a:endParaRPr lang="nb-NO" dirty="0"/>
          </a:p>
        </p:txBody>
      </p:sp>
      <p:sp>
        <p:nvSpPr>
          <p:cNvPr id="15366" name="Rectangle 13"/>
          <p:cNvSpPr>
            <a:spLocks noChangeArrowheads="1"/>
          </p:cNvSpPr>
          <p:nvPr/>
        </p:nvSpPr>
        <p:spPr bwMode="auto">
          <a:xfrm>
            <a:off x="467544" y="5013176"/>
            <a:ext cx="3960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l-PL" sz="2000" b="1" dirty="0"/>
              <a:t>Najważniejsze jest utrzymanie powietrza w bezruchu.</a:t>
            </a:r>
            <a:endParaRPr lang="en-GB" sz="2000" b="1" dirty="0"/>
          </a:p>
        </p:txBody>
      </p:sp>
      <p:sp>
        <p:nvSpPr>
          <p:cNvPr id="15367" name="Rectangle 11"/>
          <p:cNvSpPr>
            <a:spLocks noChangeArrowheads="1"/>
          </p:cNvSpPr>
          <p:nvPr/>
        </p:nvSpPr>
        <p:spPr bwMode="auto">
          <a:xfrm>
            <a:off x="467544" y="2564904"/>
            <a:ext cx="4429125" cy="218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GB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l-PL" sz="2000" b="1" dirty="0"/>
              <a:t>Dobra izolacja musi utrzymywać powietrze w zupełnym bezruchu</a:t>
            </a:r>
            <a:r>
              <a:rPr lang="pl-PL" sz="2000" dirty="0"/>
              <a:t>. 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endParaRPr lang="pl-PL" sz="20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l-PL" sz="2000" b="1" dirty="0"/>
              <a:t>Zapobiega to naturalnej konwekcji, związanej z jego swobodnym poruszaniem się</a:t>
            </a:r>
            <a:endParaRPr lang="en-GB" sz="2000" b="1" dirty="0"/>
          </a:p>
        </p:txBody>
      </p:sp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539552" y="1700808"/>
            <a:ext cx="3357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 </a:t>
            </a:r>
            <a:endParaRPr lang="nb-NO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11560" y="33265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0000"/>
                </a:solidFill>
              </a:rPr>
              <a:t>NA TROPIE IZOLACJI- JAK DZIAŁA ?</a:t>
            </a:r>
            <a:endParaRPr lang="pl-PL" sz="3600" dirty="0"/>
          </a:p>
        </p:txBody>
      </p:sp>
      <p:pic>
        <p:nvPicPr>
          <p:cNvPr id="13" name="Picture 9" descr="Inne i veggen-isolering-ikke isole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700808"/>
            <a:ext cx="4233126" cy="47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91264" cy="796950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solidFill>
                  <a:schemeClr val="tx1"/>
                </a:solidFill>
              </a:rPr>
              <a:t>STRONA ZACHODNIA – KOTŁOWNIA </a:t>
            </a:r>
            <a:br>
              <a:rPr lang="pl-PL" sz="3200" dirty="0" smtClean="0">
                <a:solidFill>
                  <a:schemeClr val="tx1"/>
                </a:solidFill>
              </a:rPr>
            </a:br>
            <a:r>
              <a:rPr lang="pl-PL" sz="3200" dirty="0" smtClean="0">
                <a:solidFill>
                  <a:schemeClr val="tx1"/>
                </a:solidFill>
              </a:rPr>
              <a:t>BUDYNEK „C” ZSP CZARNKÓW</a:t>
            </a:r>
            <a:endParaRPr lang="pl-PL" sz="3200" dirty="0"/>
          </a:p>
        </p:txBody>
      </p:sp>
      <p:pic>
        <p:nvPicPr>
          <p:cNvPr id="4" name="Symbol zastępczy zawartości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72816"/>
            <a:ext cx="7704856" cy="4785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323528" y="0"/>
            <a:ext cx="8820472" cy="81034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en-US" sz="2800" i="1" noProof="0" dirty="0" smtClean="0">
                <a:ln w="11430"/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TROP...II</a:t>
            </a:r>
            <a:endParaRPr kumimoji="0" lang="pl-PL" altLang="en-US" sz="2800" i="1" u="none" strike="noStrike" kern="1200" cap="none" spc="0" normalizeH="0" baseline="0" noProof="0" dirty="0">
              <a:ln w="11430"/>
              <a:solidFill>
                <a:schemeClr val="tx1"/>
              </a:solidFill>
              <a:effectLst>
                <a:outerShdw blurRad="44450" dist="41910" dir="360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>
                <a:solidFill>
                  <a:schemeClr val="tx1"/>
                </a:solidFill>
              </a:rPr>
              <a:t>STRONA ZACHODNIA – KOTŁOWNIA </a:t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BUDYNEK „C” ZSP CZARNKÓW</a:t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BADANIE KAMERĄ TERMOWIZYJNĄ</a:t>
            </a:r>
            <a:endParaRPr lang="pl-PL" sz="2800" dirty="0"/>
          </a:p>
        </p:txBody>
      </p:sp>
      <p:pic>
        <p:nvPicPr>
          <p:cNvPr id="6" name="Symbol zastępczy zawartości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88712">
            <a:off x="578004" y="2115467"/>
            <a:ext cx="4028566" cy="3013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ymbol zastępczy zawartości 4" descr="1.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1193928">
            <a:off x="3607863" y="2675218"/>
            <a:ext cx="4946950" cy="31908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Daffodil 02">
  <a:themeElements>
    <a:clrScheme name="Motyw pakietu Office 2">
      <a:dk1>
        <a:srgbClr val="000000"/>
      </a:dk1>
      <a:lt1>
        <a:srgbClr val="FFFFFF"/>
      </a:lt1>
      <a:dk2>
        <a:srgbClr val="2E3B0D"/>
      </a:dk2>
      <a:lt2>
        <a:srgbClr val="FFFFFF"/>
      </a:lt2>
      <a:accent1>
        <a:srgbClr val="D6E71C"/>
      </a:accent1>
      <a:accent2>
        <a:srgbClr val="B7FF05"/>
      </a:accent2>
      <a:accent3>
        <a:srgbClr val="ADAFAA"/>
      </a:accent3>
      <a:accent4>
        <a:srgbClr val="DADADA"/>
      </a:accent4>
      <a:accent5>
        <a:srgbClr val="E8F1AB"/>
      </a:accent5>
      <a:accent6>
        <a:srgbClr val="A6E704"/>
      </a:accent6>
      <a:hlink>
        <a:srgbClr val="CCFFED"/>
      </a:hlink>
      <a:folHlink>
        <a:srgbClr val="F2FFD1"/>
      </a:folHlink>
    </a:clrScheme>
    <a:fontScheme name="Motyw pakietu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yw pakietu Office 1">
        <a:dk1>
          <a:srgbClr val="000000"/>
        </a:dk1>
        <a:lt1>
          <a:srgbClr val="FFFFFF"/>
        </a:lt1>
        <a:dk2>
          <a:srgbClr val="2E3B0D"/>
        </a:dk2>
        <a:lt2>
          <a:srgbClr val="FFFFFF"/>
        </a:lt2>
        <a:accent1>
          <a:srgbClr val="B4CF68"/>
        </a:accent1>
        <a:accent2>
          <a:srgbClr val="C4FF38"/>
        </a:accent2>
        <a:accent3>
          <a:srgbClr val="ADAFAA"/>
        </a:accent3>
        <a:accent4>
          <a:srgbClr val="DADADA"/>
        </a:accent4>
        <a:accent5>
          <a:srgbClr val="D6E4B9"/>
        </a:accent5>
        <a:accent6>
          <a:srgbClr val="B1E732"/>
        </a:accent6>
        <a:hlink>
          <a:srgbClr val="DCEDB0"/>
        </a:hlink>
        <a:folHlink>
          <a:srgbClr val="F0F7D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2E3B0D"/>
        </a:dk2>
        <a:lt2>
          <a:srgbClr val="FFFFFF"/>
        </a:lt2>
        <a:accent1>
          <a:srgbClr val="D6E71C"/>
        </a:accent1>
        <a:accent2>
          <a:srgbClr val="B7FF05"/>
        </a:accent2>
        <a:accent3>
          <a:srgbClr val="ADAFAA"/>
        </a:accent3>
        <a:accent4>
          <a:srgbClr val="DADADA"/>
        </a:accent4>
        <a:accent5>
          <a:srgbClr val="E8F1AB"/>
        </a:accent5>
        <a:accent6>
          <a:srgbClr val="A6E704"/>
        </a:accent6>
        <a:hlink>
          <a:srgbClr val="CCFFED"/>
        </a:hlink>
        <a:folHlink>
          <a:srgbClr val="F2FF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FF"/>
        </a:lt1>
        <a:dk2>
          <a:srgbClr val="2E3B0D"/>
        </a:dk2>
        <a:lt2>
          <a:srgbClr val="FFFFFF"/>
        </a:lt2>
        <a:accent1>
          <a:srgbClr val="FF3305"/>
        </a:accent1>
        <a:accent2>
          <a:srgbClr val="B7FF05"/>
        </a:accent2>
        <a:accent3>
          <a:srgbClr val="ADAFAA"/>
        </a:accent3>
        <a:accent4>
          <a:srgbClr val="DADADA"/>
        </a:accent4>
        <a:accent5>
          <a:srgbClr val="FFADAA"/>
        </a:accent5>
        <a:accent6>
          <a:srgbClr val="A6E704"/>
        </a:accent6>
        <a:hlink>
          <a:srgbClr val="F4D1FF"/>
        </a:hlink>
        <a:folHlink>
          <a:srgbClr val="F1FF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2E3B0D"/>
        </a:dk2>
        <a:lt2>
          <a:srgbClr val="FFFFFF"/>
        </a:lt2>
        <a:accent1>
          <a:srgbClr val="0032FF"/>
        </a:accent1>
        <a:accent2>
          <a:srgbClr val="FFB005"/>
        </a:accent2>
        <a:accent3>
          <a:srgbClr val="ADAFAA"/>
        </a:accent3>
        <a:accent4>
          <a:srgbClr val="DADADA"/>
        </a:accent4>
        <a:accent5>
          <a:srgbClr val="AAADFF"/>
        </a:accent5>
        <a:accent6>
          <a:srgbClr val="E79F04"/>
        </a:accent6>
        <a:hlink>
          <a:srgbClr val="FFD1E5"/>
        </a:hlink>
        <a:folHlink>
          <a:srgbClr val="F2FF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4CF68"/>
        </a:accent1>
        <a:accent2>
          <a:srgbClr val="C4FF38"/>
        </a:accent2>
        <a:accent3>
          <a:srgbClr val="FFFFFF"/>
        </a:accent3>
        <a:accent4>
          <a:srgbClr val="000000"/>
        </a:accent4>
        <a:accent5>
          <a:srgbClr val="D6E4B9"/>
        </a:accent5>
        <a:accent6>
          <a:srgbClr val="B1E732"/>
        </a:accent6>
        <a:hlink>
          <a:srgbClr val="DCEDB0"/>
        </a:hlink>
        <a:folHlink>
          <a:srgbClr val="F0F7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6E71C"/>
        </a:accent1>
        <a:accent2>
          <a:srgbClr val="B7FF05"/>
        </a:accent2>
        <a:accent3>
          <a:srgbClr val="FFFFFF"/>
        </a:accent3>
        <a:accent4>
          <a:srgbClr val="000000"/>
        </a:accent4>
        <a:accent5>
          <a:srgbClr val="E8F1AB"/>
        </a:accent5>
        <a:accent6>
          <a:srgbClr val="A6E704"/>
        </a:accent6>
        <a:hlink>
          <a:srgbClr val="CCFFED"/>
        </a:hlink>
        <a:folHlink>
          <a:srgbClr val="F2FF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3305"/>
        </a:accent1>
        <a:accent2>
          <a:srgbClr val="B7FF05"/>
        </a:accent2>
        <a:accent3>
          <a:srgbClr val="FFFFFF"/>
        </a:accent3>
        <a:accent4>
          <a:srgbClr val="000000"/>
        </a:accent4>
        <a:accent5>
          <a:srgbClr val="FFADAA"/>
        </a:accent5>
        <a:accent6>
          <a:srgbClr val="A6E704"/>
        </a:accent6>
        <a:hlink>
          <a:srgbClr val="F4D1FF"/>
        </a:hlink>
        <a:folHlink>
          <a:srgbClr val="F1FF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32FF"/>
        </a:accent1>
        <a:accent2>
          <a:srgbClr val="FFB005"/>
        </a:accent2>
        <a:accent3>
          <a:srgbClr val="FFFFFF"/>
        </a:accent3>
        <a:accent4>
          <a:srgbClr val="000000"/>
        </a:accent4>
        <a:accent5>
          <a:srgbClr val="AAADFF"/>
        </a:accent5>
        <a:accent6>
          <a:srgbClr val="E79F04"/>
        </a:accent6>
        <a:hlink>
          <a:srgbClr val="FFD1E5"/>
        </a:hlink>
        <a:folHlink>
          <a:srgbClr val="F2FF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2E3B0D"/>
      </a:dk2>
      <a:lt2>
        <a:srgbClr val="FFFFFF"/>
      </a:lt2>
      <a:accent1>
        <a:srgbClr val="D6E71C"/>
      </a:accent1>
      <a:accent2>
        <a:srgbClr val="B7FF05"/>
      </a:accent2>
      <a:accent3>
        <a:srgbClr val="ADAFAA"/>
      </a:accent3>
      <a:accent4>
        <a:srgbClr val="DADADA"/>
      </a:accent4>
      <a:accent5>
        <a:srgbClr val="E8F1AB"/>
      </a:accent5>
      <a:accent6>
        <a:srgbClr val="A6E704"/>
      </a:accent6>
      <a:hlink>
        <a:srgbClr val="CCFFED"/>
      </a:hlink>
      <a:folHlink>
        <a:srgbClr val="F2FFD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2E3B0D"/>
        </a:dk2>
        <a:lt2>
          <a:srgbClr val="FFFFFF"/>
        </a:lt2>
        <a:accent1>
          <a:srgbClr val="B4CF68"/>
        </a:accent1>
        <a:accent2>
          <a:srgbClr val="C4FF38"/>
        </a:accent2>
        <a:accent3>
          <a:srgbClr val="ADAFAA"/>
        </a:accent3>
        <a:accent4>
          <a:srgbClr val="DADADA"/>
        </a:accent4>
        <a:accent5>
          <a:srgbClr val="D6E4B9"/>
        </a:accent5>
        <a:accent6>
          <a:srgbClr val="B1E732"/>
        </a:accent6>
        <a:hlink>
          <a:srgbClr val="DCEDB0"/>
        </a:hlink>
        <a:folHlink>
          <a:srgbClr val="F0F7D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2E3B0D"/>
        </a:dk2>
        <a:lt2>
          <a:srgbClr val="FFFFFF"/>
        </a:lt2>
        <a:accent1>
          <a:srgbClr val="D6E71C"/>
        </a:accent1>
        <a:accent2>
          <a:srgbClr val="B7FF05"/>
        </a:accent2>
        <a:accent3>
          <a:srgbClr val="ADAFAA"/>
        </a:accent3>
        <a:accent4>
          <a:srgbClr val="DADADA"/>
        </a:accent4>
        <a:accent5>
          <a:srgbClr val="E8F1AB"/>
        </a:accent5>
        <a:accent6>
          <a:srgbClr val="A6E704"/>
        </a:accent6>
        <a:hlink>
          <a:srgbClr val="CCFFED"/>
        </a:hlink>
        <a:folHlink>
          <a:srgbClr val="F2FF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2E3B0D"/>
        </a:dk2>
        <a:lt2>
          <a:srgbClr val="FFFFFF"/>
        </a:lt2>
        <a:accent1>
          <a:srgbClr val="FF3305"/>
        </a:accent1>
        <a:accent2>
          <a:srgbClr val="B7FF05"/>
        </a:accent2>
        <a:accent3>
          <a:srgbClr val="ADAFAA"/>
        </a:accent3>
        <a:accent4>
          <a:srgbClr val="DADADA"/>
        </a:accent4>
        <a:accent5>
          <a:srgbClr val="FFADAA"/>
        </a:accent5>
        <a:accent6>
          <a:srgbClr val="A6E704"/>
        </a:accent6>
        <a:hlink>
          <a:srgbClr val="F4D1FF"/>
        </a:hlink>
        <a:folHlink>
          <a:srgbClr val="F1FF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2E3B0D"/>
        </a:dk2>
        <a:lt2>
          <a:srgbClr val="FFFFFF"/>
        </a:lt2>
        <a:accent1>
          <a:srgbClr val="0032FF"/>
        </a:accent1>
        <a:accent2>
          <a:srgbClr val="FFB005"/>
        </a:accent2>
        <a:accent3>
          <a:srgbClr val="ADAFAA"/>
        </a:accent3>
        <a:accent4>
          <a:srgbClr val="DADADA"/>
        </a:accent4>
        <a:accent5>
          <a:srgbClr val="AAADFF"/>
        </a:accent5>
        <a:accent6>
          <a:srgbClr val="E79F04"/>
        </a:accent6>
        <a:hlink>
          <a:srgbClr val="FFD1E5"/>
        </a:hlink>
        <a:folHlink>
          <a:srgbClr val="F2FF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4CF68"/>
        </a:accent1>
        <a:accent2>
          <a:srgbClr val="C4FF38"/>
        </a:accent2>
        <a:accent3>
          <a:srgbClr val="FFFFFF"/>
        </a:accent3>
        <a:accent4>
          <a:srgbClr val="000000"/>
        </a:accent4>
        <a:accent5>
          <a:srgbClr val="D6E4B9"/>
        </a:accent5>
        <a:accent6>
          <a:srgbClr val="B1E732"/>
        </a:accent6>
        <a:hlink>
          <a:srgbClr val="DCEDB0"/>
        </a:hlink>
        <a:folHlink>
          <a:srgbClr val="F0F7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6E71C"/>
        </a:accent1>
        <a:accent2>
          <a:srgbClr val="B7FF05"/>
        </a:accent2>
        <a:accent3>
          <a:srgbClr val="FFFFFF"/>
        </a:accent3>
        <a:accent4>
          <a:srgbClr val="000000"/>
        </a:accent4>
        <a:accent5>
          <a:srgbClr val="E8F1AB"/>
        </a:accent5>
        <a:accent6>
          <a:srgbClr val="A6E704"/>
        </a:accent6>
        <a:hlink>
          <a:srgbClr val="CCFFED"/>
        </a:hlink>
        <a:folHlink>
          <a:srgbClr val="F2FF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3305"/>
        </a:accent1>
        <a:accent2>
          <a:srgbClr val="B7FF05"/>
        </a:accent2>
        <a:accent3>
          <a:srgbClr val="FFFFFF"/>
        </a:accent3>
        <a:accent4>
          <a:srgbClr val="000000"/>
        </a:accent4>
        <a:accent5>
          <a:srgbClr val="FFADAA"/>
        </a:accent5>
        <a:accent6>
          <a:srgbClr val="A6E704"/>
        </a:accent6>
        <a:hlink>
          <a:srgbClr val="F4D1FF"/>
        </a:hlink>
        <a:folHlink>
          <a:srgbClr val="F1FF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32FF"/>
        </a:accent1>
        <a:accent2>
          <a:srgbClr val="FFB005"/>
        </a:accent2>
        <a:accent3>
          <a:srgbClr val="FFFFFF"/>
        </a:accent3>
        <a:accent4>
          <a:srgbClr val="000000"/>
        </a:accent4>
        <a:accent5>
          <a:srgbClr val="AAADFF"/>
        </a:accent5>
        <a:accent6>
          <a:srgbClr val="E79F04"/>
        </a:accent6>
        <a:hlink>
          <a:srgbClr val="FFD1E5"/>
        </a:hlink>
        <a:folHlink>
          <a:srgbClr val="F2FF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elcome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Daffodil 02</Template>
  <TotalTime>510</TotalTime>
  <Words>660</Words>
  <Application>Microsoft Office PowerPoint</Application>
  <PresentationFormat>Pokaz na ekranie (4:3)</PresentationFormat>
  <Paragraphs>175</Paragraphs>
  <Slides>37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37</vt:i4>
      </vt:variant>
    </vt:vector>
  </HeadingPairs>
  <TitlesOfParts>
    <vt:vector size="40" baseType="lpstr">
      <vt:lpstr>Daffodil 02</vt:lpstr>
      <vt:lpstr>1_Default Design</vt:lpstr>
      <vt:lpstr>Welcome</vt:lpstr>
      <vt:lpstr>UCIEKAJĄCE CIEPŁO</vt:lpstr>
      <vt:lpstr>Czym jest termografia?</vt:lpstr>
      <vt:lpstr>Na tropie… uciekającego ciepła !!!  </vt:lpstr>
      <vt:lpstr>STRONA ZACHODNIA– BUDYNEK „A”  ZSP CZARNKÓW</vt:lpstr>
      <vt:lpstr>STRONA ZACHODNIA– BUDYNEK „A”  ZSP CZARNKÓW  BADANIE KAMERĄ TERMOWIZYJNĄ</vt:lpstr>
      <vt:lpstr>STRONA POŁUDNIOWA – BUDYNEK „A”  ZSP CZARNKÓW   ANALIZA TERMOWIZYJNA</vt:lpstr>
      <vt:lpstr>Slajd 7</vt:lpstr>
      <vt:lpstr>STRONA ZACHODNIA – KOTŁOWNIA  BUDYNEK „C” ZSP CZARNKÓW</vt:lpstr>
      <vt:lpstr>STRONA ZACHODNIA – KOTŁOWNIA  BUDYNEK „C” ZSP CZARNKÓW BADANIE KAMERĄ TERMOWIZYJNĄ</vt:lpstr>
      <vt:lpstr>STRONA ZACHODNIA – KOTŁOWNIA  BUDYNEK „C” ZSP CZARNKÓW  – ANALIZA TERMOWIZYJNA</vt:lpstr>
      <vt:lpstr>STRONA ZACHODNIA – INTERNAT ZSP CZARNKÓW</vt:lpstr>
      <vt:lpstr>STRONA ZACHODNIA – INTERNAT ZSP CZARNKÓW</vt:lpstr>
      <vt:lpstr>STRONA ZACHODNIA – INTERNAT ZSP CZARNKÓW BADANIE KAMERĄ TERMOWIZYJNĄ</vt:lpstr>
      <vt:lpstr>W poszukiwaniu mostków cieplnych</vt:lpstr>
      <vt:lpstr>STRONA FRONTOWA - INTERNAT    ZSP CZARNKÓW</vt:lpstr>
      <vt:lpstr>STRONA FRONTOWA- INTERNAT    ZSP CZARNKÓW   BADANIE KAMERĄ TERMOWIZYJNĄ</vt:lpstr>
      <vt:lpstr>STRONA FRONTOWA- INTERNAT    ZSP CZARNKÓW  ANALIZA TERMOWIZYJNA</vt:lpstr>
      <vt:lpstr>STRONA WSCHODNIA  SALA GIMNASTYCZNA  BUDYNKU  „B”</vt:lpstr>
      <vt:lpstr>Strona wschodnia  sala gimnastyczna budynku „C” Badanie kamerą termowizyjną</vt:lpstr>
      <vt:lpstr>Strona wschodnia   sala gimnastyczna budynku „C”   analiza termowizyjna</vt:lpstr>
      <vt:lpstr>STRONA ZACHODNIA – BUDYNKU „B”</vt:lpstr>
      <vt:lpstr>STRONA ZACHODNIA – BUDYNKU „B”  ZSP CZARNKÓW  BADANIE KAMERĄ TERMOWIZYJNĄ</vt:lpstr>
      <vt:lpstr>STRONA ZACHODNIA – BUDYNKU „B”  ZSP CZARNKÓW   ANALIZA TERMOWIZYJNA  </vt:lpstr>
      <vt:lpstr>STRONA ZACHODNIA – SALA GIMNASTYCZNA BUDYNKU „A” ZSP CZARNKÓW</vt:lpstr>
      <vt:lpstr>STRONA ZACHODNIA – SALA GIMNASTYCZNA BUDYNKU „A”  ZSP CZARNKÓW- TERMOGRAM</vt:lpstr>
      <vt:lpstr>STRONA ZACHODNIA  SALA GIMNASTYCZNA BUDYNKU „A”  ZSP CZARNKÓW - PORÓWNANIE</vt:lpstr>
      <vt:lpstr>STRONA WSCHODNIA –AULA „A”  ZSP CZARNKÓW</vt:lpstr>
      <vt:lpstr>STRONA WSCHODNIA –AULA „A”  ZSP CZARNKÓW- TERMOGRAM</vt:lpstr>
      <vt:lpstr>STRONA WSCHODNIA AULA „A”  ZSP CZARNKÓW- PORÓWNANIE</vt:lpstr>
      <vt:lpstr>STRONA FRONTOWA – BUDYNKU „A”  ZSP CZARNKÓW </vt:lpstr>
      <vt:lpstr>STRONA FRONTOWA – BUDYNKU „A”  ZSP CZARNKÓW  ANALIZA TERMOWIZYJNA</vt:lpstr>
      <vt:lpstr>STRONA FRONTOWA – BUDYNKU „A”  ZSP CZARNKÓW  PRZYCZYNA UCIEKAJĄCEGO CIEPŁA</vt:lpstr>
      <vt:lpstr>STRONA WSCHODNIA – BUDYNKU „B”  ZSP CZARNKÓW</vt:lpstr>
      <vt:lpstr>STRONA WSCHODNIA – BUDYNKU „B”  ZSP CZARNKÓW</vt:lpstr>
      <vt:lpstr>STRONA WSCHODNIA – BUDYNKU „B”  ZSP CZARNKÓW</vt:lpstr>
      <vt:lpstr>WNIOSKI  I  METODY  ZAPOBIEGANIA  UCIEKAJĄCEMU CIEPŁU</vt:lpstr>
      <vt:lpstr>DZIĘKUJĘ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Windows-7</dc:creator>
  <cp:lastModifiedBy>DOMOWY</cp:lastModifiedBy>
  <cp:revision>72</cp:revision>
  <dcterms:created xsi:type="dcterms:W3CDTF">2013-03-15T19:49:15Z</dcterms:created>
  <dcterms:modified xsi:type="dcterms:W3CDTF">2013-03-27T14:55:38Z</dcterms:modified>
</cp:coreProperties>
</file>