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6" r:id="rId3"/>
    <p:sldId id="267" r:id="rId4"/>
    <p:sldId id="257" r:id="rId5"/>
    <p:sldId id="258" r:id="rId6"/>
    <p:sldId id="259" r:id="rId7"/>
    <p:sldId id="261" r:id="rId8"/>
    <p:sldId id="262" r:id="rId9"/>
    <p:sldId id="263" r:id="rId10"/>
    <p:sldId id="268" r:id="rId11"/>
    <p:sldId id="269" r:id="rId12"/>
    <p:sldId id="284" r:id="rId13"/>
    <p:sldId id="285" r:id="rId14"/>
    <p:sldId id="282" r:id="rId15"/>
    <p:sldId id="270" r:id="rId16"/>
    <p:sldId id="283" r:id="rId17"/>
    <p:sldId id="271" r:id="rId18"/>
    <p:sldId id="272" r:id="rId19"/>
    <p:sldId id="273" r:id="rId20"/>
    <p:sldId id="274" r:id="rId21"/>
    <p:sldId id="275" r:id="rId22"/>
    <p:sldId id="276" r:id="rId23"/>
    <p:sldId id="277" r:id="rId24"/>
    <p:sldId id="278" r:id="rId25"/>
    <p:sldId id="279" r:id="rId26"/>
    <p:sldId id="280" r:id="rId27"/>
    <p:sldId id="289" r:id="rId28"/>
    <p:sldId id="287" r:id="rId29"/>
  </p:sldIdLst>
  <p:sldSz cx="9144000" cy="6858000" type="screen4x3"/>
  <p:notesSz cx="6858000" cy="9144000"/>
  <p:defaultTextStyle>
    <a:defPPr>
      <a:defRPr lang="pl-PL"/>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DB813036-415F-451F-B4DC-8A49E1B9C17B}" type="datetimeFigureOut">
              <a:rPr lang="pl-PL"/>
              <a:pPr>
                <a:defRPr/>
              </a:pPr>
              <a:t>2013-03-22</a:t>
            </a:fld>
            <a:endParaRPr lang="pl-PL"/>
          </a:p>
        </p:txBody>
      </p:sp>
      <p:sp>
        <p:nvSpPr>
          <p:cNvPr id="5" name="Footer Placeholder 2"/>
          <p:cNvSpPr>
            <a:spLocks noGrp="1"/>
          </p:cNvSpPr>
          <p:nvPr>
            <p:ph type="ftr" sz="quarter" idx="11"/>
          </p:nvPr>
        </p:nvSpPr>
        <p:spPr/>
        <p:txBody>
          <a:bodyPr/>
          <a:lstStyle>
            <a:lvl1pPr>
              <a:defRPr/>
            </a:lvl1pPr>
          </a:lstStyle>
          <a:p>
            <a:pPr>
              <a:defRPr/>
            </a:pPr>
            <a:endParaRPr lang="pl-PL"/>
          </a:p>
        </p:txBody>
      </p:sp>
      <p:sp>
        <p:nvSpPr>
          <p:cNvPr id="6" name="Slide Number Placeholder 22"/>
          <p:cNvSpPr>
            <a:spLocks noGrp="1"/>
          </p:cNvSpPr>
          <p:nvPr>
            <p:ph type="sldNum" sz="quarter" idx="12"/>
          </p:nvPr>
        </p:nvSpPr>
        <p:spPr/>
        <p:txBody>
          <a:bodyPr/>
          <a:lstStyle>
            <a:lvl1pPr>
              <a:defRPr/>
            </a:lvl1pPr>
          </a:lstStyle>
          <a:p>
            <a:pPr>
              <a:defRPr/>
            </a:pPr>
            <a:fld id="{24D03627-1C48-4F14-8544-9ACC06862BB8}" type="slidenum">
              <a:rPr lang="pl-PL"/>
              <a:pPr>
                <a:defRPr/>
              </a:pPr>
              <a:t>‹#›</a:t>
            </a:fld>
            <a:endParaRPr lang="pl-PL"/>
          </a:p>
        </p:txBody>
      </p:sp>
    </p:spTree>
    <p:extLst>
      <p:ext uri="{BB962C8B-B14F-4D97-AF65-F5344CB8AC3E}">
        <p14:creationId xmlns:p14="http://schemas.microsoft.com/office/powerpoint/2010/main" val="156900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51EFCF0-1AFE-4AC5-A9BB-8FF46B4632A4}" type="datetimeFigureOut">
              <a:rPr lang="pl-PL"/>
              <a:pPr>
                <a:defRPr/>
              </a:pPr>
              <a:t>2013-03-22</a:t>
            </a:fld>
            <a:endParaRPr lang="pl-PL"/>
          </a:p>
        </p:txBody>
      </p:sp>
      <p:sp>
        <p:nvSpPr>
          <p:cNvPr id="5" name="Footer Placeholder 2"/>
          <p:cNvSpPr>
            <a:spLocks noGrp="1"/>
          </p:cNvSpPr>
          <p:nvPr>
            <p:ph type="ftr" sz="quarter" idx="11"/>
          </p:nvPr>
        </p:nvSpPr>
        <p:spPr/>
        <p:txBody>
          <a:bodyPr/>
          <a:lstStyle>
            <a:lvl1pPr>
              <a:defRPr/>
            </a:lvl1pPr>
          </a:lstStyle>
          <a:p>
            <a:pPr>
              <a:defRPr/>
            </a:pPr>
            <a:endParaRPr lang="pl-PL"/>
          </a:p>
        </p:txBody>
      </p:sp>
      <p:sp>
        <p:nvSpPr>
          <p:cNvPr id="6" name="Slide Number Placeholder 22"/>
          <p:cNvSpPr>
            <a:spLocks noGrp="1"/>
          </p:cNvSpPr>
          <p:nvPr>
            <p:ph type="sldNum" sz="quarter" idx="12"/>
          </p:nvPr>
        </p:nvSpPr>
        <p:spPr/>
        <p:txBody>
          <a:bodyPr/>
          <a:lstStyle>
            <a:lvl1pPr>
              <a:defRPr/>
            </a:lvl1pPr>
          </a:lstStyle>
          <a:p>
            <a:pPr>
              <a:defRPr/>
            </a:pPr>
            <a:fld id="{735D18C5-4F1B-4733-BF18-2BED587E3ACB}" type="slidenum">
              <a:rPr lang="pl-PL"/>
              <a:pPr>
                <a:defRPr/>
              </a:pPr>
              <a:t>‹#›</a:t>
            </a:fld>
            <a:endParaRPr lang="pl-PL"/>
          </a:p>
        </p:txBody>
      </p:sp>
    </p:spTree>
    <p:extLst>
      <p:ext uri="{BB962C8B-B14F-4D97-AF65-F5344CB8AC3E}">
        <p14:creationId xmlns:p14="http://schemas.microsoft.com/office/powerpoint/2010/main" val="7919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BB8A260-ABED-42C9-82EA-4697D63B69FF}" type="datetimeFigureOut">
              <a:rPr lang="pl-PL"/>
              <a:pPr>
                <a:defRPr/>
              </a:pPr>
              <a:t>2013-03-22</a:t>
            </a:fld>
            <a:endParaRPr lang="pl-PL"/>
          </a:p>
        </p:txBody>
      </p:sp>
      <p:sp>
        <p:nvSpPr>
          <p:cNvPr id="5" name="Footer Placeholder 2"/>
          <p:cNvSpPr>
            <a:spLocks noGrp="1"/>
          </p:cNvSpPr>
          <p:nvPr>
            <p:ph type="ftr" sz="quarter" idx="11"/>
          </p:nvPr>
        </p:nvSpPr>
        <p:spPr/>
        <p:txBody>
          <a:bodyPr/>
          <a:lstStyle>
            <a:lvl1pPr>
              <a:defRPr/>
            </a:lvl1pPr>
          </a:lstStyle>
          <a:p>
            <a:pPr>
              <a:defRPr/>
            </a:pPr>
            <a:endParaRPr lang="pl-PL"/>
          </a:p>
        </p:txBody>
      </p:sp>
      <p:sp>
        <p:nvSpPr>
          <p:cNvPr id="6" name="Slide Number Placeholder 22"/>
          <p:cNvSpPr>
            <a:spLocks noGrp="1"/>
          </p:cNvSpPr>
          <p:nvPr>
            <p:ph type="sldNum" sz="quarter" idx="12"/>
          </p:nvPr>
        </p:nvSpPr>
        <p:spPr/>
        <p:txBody>
          <a:bodyPr/>
          <a:lstStyle>
            <a:lvl1pPr>
              <a:defRPr/>
            </a:lvl1pPr>
          </a:lstStyle>
          <a:p>
            <a:pPr>
              <a:defRPr/>
            </a:pPr>
            <a:fld id="{9CE30DD2-45B8-431A-9DD4-CD7517CF4891}" type="slidenum">
              <a:rPr lang="pl-PL"/>
              <a:pPr>
                <a:defRPr/>
              </a:pPr>
              <a:t>‹#›</a:t>
            </a:fld>
            <a:endParaRPr lang="pl-PL"/>
          </a:p>
        </p:txBody>
      </p:sp>
    </p:spTree>
    <p:extLst>
      <p:ext uri="{BB962C8B-B14F-4D97-AF65-F5344CB8AC3E}">
        <p14:creationId xmlns:p14="http://schemas.microsoft.com/office/powerpoint/2010/main" val="2837187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541E8352-B37F-4C5B-9824-49404EDA9D75}" type="datetimeFigureOut">
              <a:rPr lang="pl-PL"/>
              <a:pPr>
                <a:defRPr/>
              </a:pPr>
              <a:t>2013-03-22</a:t>
            </a:fld>
            <a:endParaRPr lang="pl-PL"/>
          </a:p>
        </p:txBody>
      </p:sp>
      <p:sp>
        <p:nvSpPr>
          <p:cNvPr id="6" name="Footer Placeholder 2"/>
          <p:cNvSpPr>
            <a:spLocks noGrp="1"/>
          </p:cNvSpPr>
          <p:nvPr>
            <p:ph type="ftr" sz="quarter" idx="11"/>
          </p:nvPr>
        </p:nvSpPr>
        <p:spPr/>
        <p:txBody>
          <a:bodyPr/>
          <a:lstStyle>
            <a:lvl1pPr>
              <a:defRPr/>
            </a:lvl1pPr>
          </a:lstStyle>
          <a:p>
            <a:pPr>
              <a:defRPr/>
            </a:pPr>
            <a:endParaRPr lang="pl-PL"/>
          </a:p>
        </p:txBody>
      </p:sp>
      <p:sp>
        <p:nvSpPr>
          <p:cNvPr id="7" name="Slide Number Placeholder 22"/>
          <p:cNvSpPr>
            <a:spLocks noGrp="1"/>
          </p:cNvSpPr>
          <p:nvPr>
            <p:ph type="sldNum" sz="quarter" idx="12"/>
          </p:nvPr>
        </p:nvSpPr>
        <p:spPr/>
        <p:txBody>
          <a:bodyPr/>
          <a:lstStyle>
            <a:lvl1pPr>
              <a:defRPr/>
            </a:lvl1pPr>
          </a:lstStyle>
          <a:p>
            <a:pPr>
              <a:defRPr/>
            </a:pPr>
            <a:fld id="{DF9776D4-F0AA-42C7-B8F9-137617B9EC31}" type="slidenum">
              <a:rPr lang="pl-PL"/>
              <a:pPr>
                <a:defRPr/>
              </a:pPr>
              <a:t>‹#›</a:t>
            </a:fld>
            <a:endParaRPr lang="pl-PL"/>
          </a:p>
        </p:txBody>
      </p:sp>
    </p:spTree>
    <p:extLst>
      <p:ext uri="{BB962C8B-B14F-4D97-AF65-F5344CB8AC3E}">
        <p14:creationId xmlns:p14="http://schemas.microsoft.com/office/powerpoint/2010/main" val="3126691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0D11A0B7-C373-4AEE-9EDE-43A9AA2E1680}" type="datetimeFigureOut">
              <a:rPr lang="pl-PL"/>
              <a:pPr>
                <a:defRPr/>
              </a:pPr>
              <a:t>2013-03-22</a:t>
            </a:fld>
            <a:endParaRPr lang="pl-PL"/>
          </a:p>
        </p:txBody>
      </p:sp>
      <p:sp>
        <p:nvSpPr>
          <p:cNvPr id="8" name="Footer Placeholder 2"/>
          <p:cNvSpPr>
            <a:spLocks noGrp="1"/>
          </p:cNvSpPr>
          <p:nvPr>
            <p:ph type="ftr" sz="quarter" idx="11"/>
          </p:nvPr>
        </p:nvSpPr>
        <p:spPr/>
        <p:txBody>
          <a:bodyPr/>
          <a:lstStyle>
            <a:lvl1pPr>
              <a:defRPr/>
            </a:lvl1pPr>
          </a:lstStyle>
          <a:p>
            <a:pPr>
              <a:defRPr/>
            </a:pPr>
            <a:endParaRPr lang="pl-PL"/>
          </a:p>
        </p:txBody>
      </p:sp>
      <p:sp>
        <p:nvSpPr>
          <p:cNvPr id="9" name="Slide Number Placeholder 22"/>
          <p:cNvSpPr>
            <a:spLocks noGrp="1"/>
          </p:cNvSpPr>
          <p:nvPr>
            <p:ph type="sldNum" sz="quarter" idx="12"/>
          </p:nvPr>
        </p:nvSpPr>
        <p:spPr/>
        <p:txBody>
          <a:bodyPr/>
          <a:lstStyle>
            <a:lvl1pPr>
              <a:defRPr/>
            </a:lvl1pPr>
          </a:lstStyle>
          <a:p>
            <a:pPr>
              <a:defRPr/>
            </a:pPr>
            <a:fld id="{BE81BFB7-88E5-4886-9A1C-E4D06BBC23A7}" type="slidenum">
              <a:rPr lang="pl-PL"/>
              <a:pPr>
                <a:defRPr/>
              </a:pPr>
              <a:t>‹#›</a:t>
            </a:fld>
            <a:endParaRPr lang="pl-PL"/>
          </a:p>
        </p:txBody>
      </p:sp>
    </p:spTree>
    <p:extLst>
      <p:ext uri="{BB962C8B-B14F-4D97-AF65-F5344CB8AC3E}">
        <p14:creationId xmlns:p14="http://schemas.microsoft.com/office/powerpoint/2010/main" val="2310124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50007185-2045-4884-B147-5DE3E28542A5}" type="datetimeFigureOut">
              <a:rPr lang="pl-PL"/>
              <a:pPr>
                <a:defRPr/>
              </a:pPr>
              <a:t>2013-03-22</a:t>
            </a:fld>
            <a:endParaRPr lang="pl-PL"/>
          </a:p>
        </p:txBody>
      </p:sp>
      <p:sp>
        <p:nvSpPr>
          <p:cNvPr id="4" name="Footer Placeholder 2"/>
          <p:cNvSpPr>
            <a:spLocks noGrp="1"/>
          </p:cNvSpPr>
          <p:nvPr>
            <p:ph type="ftr" sz="quarter" idx="11"/>
          </p:nvPr>
        </p:nvSpPr>
        <p:spPr/>
        <p:txBody>
          <a:bodyPr/>
          <a:lstStyle>
            <a:lvl1pPr>
              <a:defRPr/>
            </a:lvl1pPr>
          </a:lstStyle>
          <a:p>
            <a:pPr>
              <a:defRPr/>
            </a:pPr>
            <a:endParaRPr lang="pl-PL"/>
          </a:p>
        </p:txBody>
      </p:sp>
      <p:sp>
        <p:nvSpPr>
          <p:cNvPr id="5" name="Slide Number Placeholder 22"/>
          <p:cNvSpPr>
            <a:spLocks noGrp="1"/>
          </p:cNvSpPr>
          <p:nvPr>
            <p:ph type="sldNum" sz="quarter" idx="12"/>
          </p:nvPr>
        </p:nvSpPr>
        <p:spPr/>
        <p:txBody>
          <a:bodyPr/>
          <a:lstStyle>
            <a:lvl1pPr>
              <a:defRPr/>
            </a:lvl1pPr>
          </a:lstStyle>
          <a:p>
            <a:pPr>
              <a:defRPr/>
            </a:pPr>
            <a:fld id="{9A1D02D9-E65D-4A8B-9A6C-5DD78DF9496E}" type="slidenum">
              <a:rPr lang="pl-PL"/>
              <a:pPr>
                <a:defRPr/>
              </a:pPr>
              <a:t>‹#›</a:t>
            </a:fld>
            <a:endParaRPr lang="pl-PL"/>
          </a:p>
        </p:txBody>
      </p:sp>
    </p:spTree>
    <p:extLst>
      <p:ext uri="{BB962C8B-B14F-4D97-AF65-F5344CB8AC3E}">
        <p14:creationId xmlns:p14="http://schemas.microsoft.com/office/powerpoint/2010/main" val="508015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34741F6D-B41A-4541-939D-04BCF1D1ACEC}" type="datetimeFigureOut">
              <a:rPr lang="pl-PL"/>
              <a:pPr>
                <a:defRPr/>
              </a:pPr>
              <a:t>2013-03-22</a:t>
            </a:fld>
            <a:endParaRPr lang="pl-PL"/>
          </a:p>
        </p:txBody>
      </p:sp>
      <p:sp>
        <p:nvSpPr>
          <p:cNvPr id="3" name="Footer Placeholder 2"/>
          <p:cNvSpPr>
            <a:spLocks noGrp="1"/>
          </p:cNvSpPr>
          <p:nvPr>
            <p:ph type="ftr" sz="quarter" idx="11"/>
          </p:nvPr>
        </p:nvSpPr>
        <p:spPr/>
        <p:txBody>
          <a:bodyPr/>
          <a:lstStyle>
            <a:lvl1pPr>
              <a:defRPr/>
            </a:lvl1pPr>
          </a:lstStyle>
          <a:p>
            <a:pPr>
              <a:defRPr/>
            </a:pPr>
            <a:endParaRPr lang="pl-PL"/>
          </a:p>
        </p:txBody>
      </p:sp>
      <p:sp>
        <p:nvSpPr>
          <p:cNvPr id="4" name="Slide Number Placeholder 22"/>
          <p:cNvSpPr>
            <a:spLocks noGrp="1"/>
          </p:cNvSpPr>
          <p:nvPr>
            <p:ph type="sldNum" sz="quarter" idx="12"/>
          </p:nvPr>
        </p:nvSpPr>
        <p:spPr/>
        <p:txBody>
          <a:bodyPr/>
          <a:lstStyle>
            <a:lvl1pPr>
              <a:defRPr/>
            </a:lvl1pPr>
          </a:lstStyle>
          <a:p>
            <a:pPr>
              <a:defRPr/>
            </a:pPr>
            <a:fld id="{0379D9C5-17CF-4CEE-A3B9-079C04D9F523}" type="slidenum">
              <a:rPr lang="pl-PL"/>
              <a:pPr>
                <a:defRPr/>
              </a:pPr>
              <a:t>‹#›</a:t>
            </a:fld>
            <a:endParaRPr lang="pl-PL"/>
          </a:p>
        </p:txBody>
      </p:sp>
    </p:spTree>
    <p:extLst>
      <p:ext uri="{BB962C8B-B14F-4D97-AF65-F5344CB8AC3E}">
        <p14:creationId xmlns:p14="http://schemas.microsoft.com/office/powerpoint/2010/main" val="3511124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A01BC0C-5F99-4203-838E-29E6D96F3B07}" type="datetimeFigureOut">
              <a:rPr lang="pl-PL"/>
              <a:pPr>
                <a:defRPr/>
              </a:pPr>
              <a:t>2013-03-22</a:t>
            </a:fld>
            <a:endParaRPr lang="pl-PL"/>
          </a:p>
        </p:txBody>
      </p:sp>
      <p:sp>
        <p:nvSpPr>
          <p:cNvPr id="6" name="Footer Placeholder 2"/>
          <p:cNvSpPr>
            <a:spLocks noGrp="1"/>
          </p:cNvSpPr>
          <p:nvPr>
            <p:ph type="ftr" sz="quarter" idx="11"/>
          </p:nvPr>
        </p:nvSpPr>
        <p:spPr/>
        <p:txBody>
          <a:bodyPr/>
          <a:lstStyle>
            <a:lvl1pPr>
              <a:defRPr/>
            </a:lvl1pPr>
          </a:lstStyle>
          <a:p>
            <a:pPr>
              <a:defRPr/>
            </a:pPr>
            <a:endParaRPr lang="pl-PL"/>
          </a:p>
        </p:txBody>
      </p:sp>
      <p:sp>
        <p:nvSpPr>
          <p:cNvPr id="7" name="Slide Number Placeholder 22"/>
          <p:cNvSpPr>
            <a:spLocks noGrp="1"/>
          </p:cNvSpPr>
          <p:nvPr>
            <p:ph type="sldNum" sz="quarter" idx="12"/>
          </p:nvPr>
        </p:nvSpPr>
        <p:spPr/>
        <p:txBody>
          <a:bodyPr/>
          <a:lstStyle>
            <a:lvl1pPr>
              <a:defRPr/>
            </a:lvl1pPr>
          </a:lstStyle>
          <a:p>
            <a:pPr>
              <a:defRPr/>
            </a:pPr>
            <a:fld id="{3741751E-B90D-4108-AE43-8D09D8064141}" type="slidenum">
              <a:rPr lang="pl-PL"/>
              <a:pPr>
                <a:defRPr/>
              </a:pPr>
              <a:t>‹#›</a:t>
            </a:fld>
            <a:endParaRPr lang="pl-PL"/>
          </a:p>
        </p:txBody>
      </p:sp>
    </p:spTree>
    <p:extLst>
      <p:ext uri="{BB962C8B-B14F-4D97-AF65-F5344CB8AC3E}">
        <p14:creationId xmlns:p14="http://schemas.microsoft.com/office/powerpoint/2010/main" val="334488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22687C82-DAA6-4E71-82E9-3B9CC29FD6EC}" type="datetimeFigureOut">
              <a:rPr lang="pl-PL"/>
              <a:pPr>
                <a:defRPr/>
              </a:pPr>
              <a:t>2013-03-22</a:t>
            </a:fld>
            <a:endParaRPr lang="pl-PL"/>
          </a:p>
        </p:txBody>
      </p:sp>
      <p:sp>
        <p:nvSpPr>
          <p:cNvPr id="6" name="Footer Placeholder 2"/>
          <p:cNvSpPr>
            <a:spLocks noGrp="1"/>
          </p:cNvSpPr>
          <p:nvPr>
            <p:ph type="ftr" sz="quarter" idx="11"/>
          </p:nvPr>
        </p:nvSpPr>
        <p:spPr/>
        <p:txBody>
          <a:bodyPr/>
          <a:lstStyle>
            <a:lvl1pPr>
              <a:defRPr/>
            </a:lvl1pPr>
          </a:lstStyle>
          <a:p>
            <a:pPr>
              <a:defRPr/>
            </a:pPr>
            <a:endParaRPr lang="pl-PL"/>
          </a:p>
        </p:txBody>
      </p:sp>
      <p:sp>
        <p:nvSpPr>
          <p:cNvPr id="7" name="Slide Number Placeholder 22"/>
          <p:cNvSpPr>
            <a:spLocks noGrp="1"/>
          </p:cNvSpPr>
          <p:nvPr>
            <p:ph type="sldNum" sz="quarter" idx="12"/>
          </p:nvPr>
        </p:nvSpPr>
        <p:spPr/>
        <p:txBody>
          <a:bodyPr/>
          <a:lstStyle>
            <a:lvl1pPr>
              <a:defRPr/>
            </a:lvl1pPr>
          </a:lstStyle>
          <a:p>
            <a:pPr>
              <a:defRPr/>
            </a:pPr>
            <a:fld id="{037226DC-4687-43FF-835D-5BF519CADB2D}" type="slidenum">
              <a:rPr lang="pl-PL"/>
              <a:pPr>
                <a:defRPr/>
              </a:pPr>
              <a:t>‹#›</a:t>
            </a:fld>
            <a:endParaRPr lang="pl-PL"/>
          </a:p>
        </p:txBody>
      </p:sp>
    </p:spTree>
    <p:extLst>
      <p:ext uri="{BB962C8B-B14F-4D97-AF65-F5344CB8AC3E}">
        <p14:creationId xmlns:p14="http://schemas.microsoft.com/office/powerpoint/2010/main" val="93886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5A7A26D-8DEE-4C70-9D03-24F483AEA69E}" type="datetimeFigureOut">
              <a:rPr lang="pl-PL"/>
              <a:pPr>
                <a:defRPr/>
              </a:pPr>
              <a:t>2013-03-22</a:t>
            </a:fld>
            <a:endParaRPr lang="pl-PL"/>
          </a:p>
        </p:txBody>
      </p:sp>
      <p:sp>
        <p:nvSpPr>
          <p:cNvPr id="5" name="Footer Placeholder 2"/>
          <p:cNvSpPr>
            <a:spLocks noGrp="1"/>
          </p:cNvSpPr>
          <p:nvPr>
            <p:ph type="ftr" sz="quarter" idx="11"/>
          </p:nvPr>
        </p:nvSpPr>
        <p:spPr/>
        <p:txBody>
          <a:bodyPr/>
          <a:lstStyle>
            <a:lvl1pPr>
              <a:defRPr/>
            </a:lvl1pPr>
          </a:lstStyle>
          <a:p>
            <a:pPr>
              <a:defRPr/>
            </a:pPr>
            <a:endParaRPr lang="pl-PL"/>
          </a:p>
        </p:txBody>
      </p:sp>
      <p:sp>
        <p:nvSpPr>
          <p:cNvPr id="6" name="Slide Number Placeholder 22"/>
          <p:cNvSpPr>
            <a:spLocks noGrp="1"/>
          </p:cNvSpPr>
          <p:nvPr>
            <p:ph type="sldNum" sz="quarter" idx="12"/>
          </p:nvPr>
        </p:nvSpPr>
        <p:spPr/>
        <p:txBody>
          <a:bodyPr/>
          <a:lstStyle>
            <a:lvl1pPr>
              <a:defRPr/>
            </a:lvl1pPr>
          </a:lstStyle>
          <a:p>
            <a:pPr>
              <a:defRPr/>
            </a:pPr>
            <a:fld id="{232FFDEE-C1E1-4569-AFD9-75FC08F36C01}" type="slidenum">
              <a:rPr lang="pl-PL"/>
              <a:pPr>
                <a:defRPr/>
              </a:pPr>
              <a:t>‹#›</a:t>
            </a:fld>
            <a:endParaRPr lang="pl-PL"/>
          </a:p>
        </p:txBody>
      </p:sp>
    </p:spTree>
    <p:extLst>
      <p:ext uri="{BB962C8B-B14F-4D97-AF65-F5344CB8AC3E}">
        <p14:creationId xmlns:p14="http://schemas.microsoft.com/office/powerpoint/2010/main" val="3949515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06412F34-FDD0-4DD1-87F1-FEC3C26D2BF9}" type="datetimeFigureOut">
              <a:rPr lang="pl-PL"/>
              <a:pPr>
                <a:defRPr/>
              </a:pPr>
              <a:t>2013-03-22</a:t>
            </a:fld>
            <a:endParaRPr lang="pl-PL"/>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pl-PL"/>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B42F77AF-0864-4027-AF1E-A286B0AB47C9}" type="slidenum">
              <a:rPr lang="pl-PL"/>
              <a:pPr>
                <a:defRPr/>
              </a:pPr>
              <a:t>‹#›</a:t>
            </a:fld>
            <a:endParaRPr lang="pl-PL"/>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26.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 Id="rId5" Type="http://schemas.openxmlformats.org/officeDocument/2006/relationships/image" Target="../media/image65.jpeg"/><Relationship Id="rId4" Type="http://schemas.openxmlformats.org/officeDocument/2006/relationships/image" Target="../media/image6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ubtitle 2"/>
          <p:cNvSpPr>
            <a:spLocks noGrp="1"/>
          </p:cNvSpPr>
          <p:nvPr>
            <p:ph type="subTitle" idx="1"/>
          </p:nvPr>
        </p:nvSpPr>
        <p:spPr>
          <a:xfrm>
            <a:off x="609600" y="2057400"/>
            <a:ext cx="8077200" cy="2133600"/>
          </a:xfrm>
        </p:spPr>
        <p:txBody>
          <a:bodyPr/>
          <a:lstStyle/>
          <a:p>
            <a:r>
              <a:rPr lang="pl-PL" sz="6000" b="1" i="1" smtClean="0"/>
              <a:t>Gdzie ucieka ciepło</a:t>
            </a:r>
            <a:br>
              <a:rPr lang="pl-PL" sz="6000" b="1" i="1" smtClean="0"/>
            </a:br>
            <a:r>
              <a:rPr lang="pl-PL" sz="6000" b="1" i="1" smtClean="0"/>
              <a:t>z budynku?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pPr fontAlgn="auto">
              <a:spcAft>
                <a:spcPts val="0"/>
              </a:spcAft>
              <a:defRPr/>
            </a:pPr>
            <a:r>
              <a:rPr lang="pl-PL" dirty="0" smtClean="0"/>
              <a:t>Pomiary kamerą termowizyjną</a:t>
            </a:r>
            <a:endParaRPr lang="pl-PL" dirty="0"/>
          </a:p>
        </p:txBody>
      </p:sp>
      <p:sp>
        <p:nvSpPr>
          <p:cNvPr id="23554" name="Podtytuł 2"/>
          <p:cNvSpPr>
            <a:spLocks noGrp="1"/>
          </p:cNvSpPr>
          <p:nvPr>
            <p:ph type="subTitle" idx="1"/>
          </p:nvPr>
        </p:nvSpPr>
        <p:spPr>
          <a:xfrm>
            <a:off x="1371600" y="3332163"/>
            <a:ext cx="6400800" cy="1752600"/>
          </a:xfrm>
        </p:spPr>
        <p:txBody>
          <a:bodyPr/>
          <a:lstStyle/>
          <a:p>
            <a:r>
              <a:rPr lang="pl-PL" sz="3200" smtClean="0"/>
              <a:t>Czyli gdzie ucieka ciepło</a:t>
            </a:r>
            <a:br>
              <a:rPr lang="pl-PL" sz="3200" smtClean="0"/>
            </a:br>
            <a:r>
              <a:rPr lang="pl-PL" sz="3200" smtClean="0"/>
              <a:t>z budynku szkoły?</a:t>
            </a:r>
          </a:p>
        </p:txBody>
      </p:sp>
    </p:spTree>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pl-PL" dirty="0" smtClean="0"/>
              <a:t>Parter </a:t>
            </a:r>
            <a:endParaRPr lang="pl-PL" dirty="0"/>
          </a:p>
        </p:txBody>
      </p:sp>
      <p:pic>
        <p:nvPicPr>
          <p:cNvPr id="24578" name="Picture 2" descr="D:\Rodzinka\Documents\Zdjęcia\OZE\Parter\Klatka parter\DSC085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773238"/>
            <a:ext cx="2160587"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D:\Rodzinka\Documents\Zdjęcia\OZE\Parter\Klatka parter\DSC085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484313"/>
            <a:ext cx="2160588"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C:\Users\Rodzinka\Documents\FLIR\Szkoła 2\Klatka parter\IR_029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4438" y="3068638"/>
            <a:ext cx="17986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9" descr="C:\Users\Rodzinka\Documents\FLIR\Szkoła 2\Klatka parter\IR_029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4797425"/>
            <a:ext cx="17986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10" descr="C:\Users\Rodzinka\Documents\FLIR\Szkoła 2\Klatka parter\IR_029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9338" y="4797425"/>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Łącznik prosty ze strzałką 14"/>
          <p:cNvCxnSpPr/>
          <p:nvPr/>
        </p:nvCxnSpPr>
        <p:spPr>
          <a:xfrm flipH="1">
            <a:off x="1403350" y="4005263"/>
            <a:ext cx="1873250" cy="1444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Łącznik prosty ze strzałką 18"/>
          <p:cNvCxnSpPr/>
          <p:nvPr/>
        </p:nvCxnSpPr>
        <p:spPr>
          <a:xfrm flipH="1" flipV="1">
            <a:off x="7812088" y="4076700"/>
            <a:ext cx="144462" cy="13684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Łącznik prosty ze strzałką 16"/>
          <p:cNvCxnSpPr/>
          <p:nvPr/>
        </p:nvCxnSpPr>
        <p:spPr>
          <a:xfrm flipV="1">
            <a:off x="6084888" y="4005263"/>
            <a:ext cx="574675" cy="15113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pl-PL" dirty="0" smtClean="0"/>
              <a:t>Sala 34</a:t>
            </a:r>
            <a:endParaRPr lang="pl-PL" dirty="0"/>
          </a:p>
        </p:txBody>
      </p:sp>
      <p:pic>
        <p:nvPicPr>
          <p:cNvPr id="25602" name="Picture 2" descr="F:\Zdjęcia\DSC085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989138"/>
            <a:ext cx="431958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descr="F:\Zdjęcia niewykorzystane\Sala 36\IR_02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349500"/>
            <a:ext cx="1800225"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F:\Zdjęcia niewykorzystane\Sala 36\IR_02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2133600"/>
            <a:ext cx="1800225"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F:\Zdjęcia niewykorzystane\Sala 36\IR_028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8113" y="4941888"/>
            <a:ext cx="1800225"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1439863" y="3249613"/>
            <a:ext cx="2508250" cy="5397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932363" y="3644900"/>
            <a:ext cx="503237" cy="2160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084888" y="3032125"/>
            <a:ext cx="1979612" cy="5413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pl-PL" dirty="0" smtClean="0"/>
              <a:t>Sala 36</a:t>
            </a:r>
            <a:endParaRPr lang="pl-PL" dirty="0"/>
          </a:p>
        </p:txBody>
      </p:sp>
      <p:pic>
        <p:nvPicPr>
          <p:cNvPr id="26626" name="Picture 2" descr="F:\Zdjęcia\DSC085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628775"/>
            <a:ext cx="43195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6" descr="F:\Zdjęcia niewykorzystane\Sala 122\IR_02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168525"/>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7" descr="F:\Zdjęcia niewykorzystane\Sala 122\IR_02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4652963"/>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1223963" y="3141663"/>
            <a:ext cx="2268537" cy="431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5508625" y="3573463"/>
            <a:ext cx="1835150" cy="19796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pl-PL" dirty="0" smtClean="0"/>
              <a:t>Sala 38</a:t>
            </a:r>
            <a:endParaRPr lang="pl-PL" dirty="0"/>
          </a:p>
        </p:txBody>
      </p:sp>
      <p:pic>
        <p:nvPicPr>
          <p:cNvPr id="27650" name="Picture 3" descr="F:\Zdjęcia niewykorzystane\Sala 38\IR_02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4868863"/>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4" descr="F:\Zdjęcia niewykorzystane\Sala 38\IR_02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950" y="2492375"/>
            <a:ext cx="179863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5" descr="F:\Zdjęcia niewykorzystane\Sala 38\IR_027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4724400"/>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descr="F:\Zdjęcia\DSC0851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6463" y="1628775"/>
            <a:ext cx="431958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4"/>
          <p:cNvCxnSpPr/>
          <p:nvPr/>
        </p:nvCxnSpPr>
        <p:spPr>
          <a:xfrm flipV="1">
            <a:off x="1116013" y="3500438"/>
            <a:ext cx="1368425" cy="21240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4464050" y="3351213"/>
            <a:ext cx="2089150" cy="23764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5867400" y="3284538"/>
            <a:ext cx="2125663" cy="1079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pl-PL" dirty="0" smtClean="0"/>
              <a:t>Sala 41</a:t>
            </a:r>
            <a:endParaRPr lang="pl-PL" dirty="0"/>
          </a:p>
        </p:txBody>
      </p:sp>
      <p:pic>
        <p:nvPicPr>
          <p:cNvPr id="28674" name="Picture 2" descr="D:\Rodzinka\Documents\Zdjęcia\OZE\41\DSC085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2349500"/>
            <a:ext cx="431958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C:\Users\Rodzinka\Documents\FLIR\Szkoła 2\Sala 41\IR_02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1844675"/>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C:\Users\Rodzinka\Documents\FLIR\Szkoła 2\Sala 41\IR_02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4221163"/>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Łącznik prosty ze strzałką 7"/>
          <p:cNvCxnSpPr/>
          <p:nvPr/>
        </p:nvCxnSpPr>
        <p:spPr>
          <a:xfrm flipV="1">
            <a:off x="1547813" y="4149725"/>
            <a:ext cx="1439862" cy="9350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flipH="1">
            <a:off x="5580063" y="2924175"/>
            <a:ext cx="2232025" cy="10096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pl-PL" dirty="0" smtClean="0"/>
              <a:t>Pokój pedagoga</a:t>
            </a:r>
            <a:endParaRPr lang="pl-PL" dirty="0"/>
          </a:p>
        </p:txBody>
      </p:sp>
      <p:pic>
        <p:nvPicPr>
          <p:cNvPr id="29698" name="Picture 2" descr="F:\Zdjęcia\DSC085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1844675"/>
            <a:ext cx="2879725"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F:\Zdjęcia niewykorzystane\Sala 36\IR_02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105150"/>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4" descr="F:\Zdjęcia niewykorzystane\Sala 36\IR_028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125" y="3213100"/>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a:off x="2087563" y="4005263"/>
            <a:ext cx="2555875" cy="3603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219700" y="4113213"/>
            <a:ext cx="2376488" cy="3238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pl-PL" dirty="0" smtClean="0"/>
              <a:t>1. piętro</a:t>
            </a:r>
            <a:endParaRPr lang="pl-PL" dirty="0"/>
          </a:p>
        </p:txBody>
      </p:sp>
      <p:pic>
        <p:nvPicPr>
          <p:cNvPr id="30722" name="Picture 2" descr="D:\Rodzinka\Documents\Zdjęcia\OZE\1. piętro\Klatka 1. pietro\DSC084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205038"/>
            <a:ext cx="3240088"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descr="C:\Users\Rodzinka\Documents\FLIR\Szkoła 2\Klatka 1. piętro\IR_02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4581525"/>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D:\Rodzinka\Documents\Zdjęcia\OZE\1. piętro\Klatka 1. pietro\DSC0846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3141663"/>
            <a:ext cx="2159000"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6" descr="C:\Users\Rodzinka\Documents\FLIR\Szkoła 2\Klatka 1. piętro\IR_022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3933825"/>
            <a:ext cx="1798637"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Łącznik prosty ze strzałką 9"/>
          <p:cNvCxnSpPr/>
          <p:nvPr/>
        </p:nvCxnSpPr>
        <p:spPr>
          <a:xfrm flipV="1">
            <a:off x="1727200" y="2997200"/>
            <a:ext cx="215900" cy="23034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a:off x="5508625" y="4868863"/>
            <a:ext cx="1439863" cy="863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pl-PL" dirty="0" smtClean="0"/>
              <a:t>Sala 116</a:t>
            </a:r>
            <a:endParaRPr lang="pl-PL" dirty="0"/>
          </a:p>
        </p:txBody>
      </p:sp>
      <p:pic>
        <p:nvPicPr>
          <p:cNvPr id="31746" name="Picture 2" descr="D:\Rodzinka\Documents\Zdjęcia\OZE\1. piętro\116\DSC084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844675"/>
            <a:ext cx="43195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 descr="C:\Users\Rodzinka\Documents\FLIR\Szkoła 2\Sala 116\IR_02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4797425"/>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C:\Users\Rodzinka\Documents\FLIR\Szkoła 2\Sala 116\IR_02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1268413"/>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descr="C:\Users\Rodzinka\Documents\FLIR\Szkoła 2\Sala 116\IR_022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484313"/>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C:\Users\Rodzinka\Documents\FLIR\Szkoła 2\Sala 116\IR_022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4724400"/>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Łącznik prosty ze strzałką 9"/>
          <p:cNvCxnSpPr/>
          <p:nvPr/>
        </p:nvCxnSpPr>
        <p:spPr>
          <a:xfrm>
            <a:off x="1187450" y="3068638"/>
            <a:ext cx="1655763" cy="6477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flipV="1">
            <a:off x="1547813" y="3749675"/>
            <a:ext cx="3024187" cy="17287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p:cNvCxnSpPr/>
          <p:nvPr/>
        </p:nvCxnSpPr>
        <p:spPr>
          <a:xfrm flipH="1" flipV="1">
            <a:off x="4787900" y="3716338"/>
            <a:ext cx="1728788" cy="24495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p:nvPr/>
        </p:nvCxnSpPr>
        <p:spPr>
          <a:xfrm flipH="1">
            <a:off x="5867400" y="2276475"/>
            <a:ext cx="1296988" cy="12969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pl-PL" dirty="0" smtClean="0"/>
              <a:t>Sala 118</a:t>
            </a:r>
            <a:endParaRPr lang="pl-PL" dirty="0"/>
          </a:p>
        </p:txBody>
      </p:sp>
      <p:pic>
        <p:nvPicPr>
          <p:cNvPr id="32770" name="Picture 2" descr="D:\Rodzinka\Documents\Zdjęcia\OZE\1. piętro\118\DSC084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844675"/>
            <a:ext cx="43195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4" descr="C:\Users\Rodzinka\Documents\FLIR\Szkoła 2\Sala 118\IR_024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4797425"/>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5" descr="C:\Users\Rodzinka\Documents\FLIR\Szkoła 2\Sala 118\IR_024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4797425"/>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6" descr="C:\Users\Rodzinka\Documents\FLIR\Szkoła 2\Sala 118\IR_024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773238"/>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8" descr="C:\Users\Rodzinka\Documents\FLIR\Szkoła 2\Sala 118\IR_024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9563" y="1268413"/>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Łącznik prosty ze strzałką 11"/>
          <p:cNvCxnSpPr/>
          <p:nvPr/>
        </p:nvCxnSpPr>
        <p:spPr>
          <a:xfrm>
            <a:off x="827088" y="3284538"/>
            <a:ext cx="1728787" cy="3603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p:cNvCxnSpPr/>
          <p:nvPr/>
        </p:nvCxnSpPr>
        <p:spPr>
          <a:xfrm flipV="1">
            <a:off x="3995738" y="3644900"/>
            <a:ext cx="576262" cy="18716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p:nvPr/>
        </p:nvCxnSpPr>
        <p:spPr>
          <a:xfrm flipH="1" flipV="1">
            <a:off x="5076825" y="3644900"/>
            <a:ext cx="1582738" cy="18716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Łącznik prosty ze strzałką 17"/>
          <p:cNvCxnSpPr/>
          <p:nvPr/>
        </p:nvCxnSpPr>
        <p:spPr>
          <a:xfrm flipH="1">
            <a:off x="5867400" y="2349500"/>
            <a:ext cx="1657350" cy="11509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pl-PL" dirty="0" smtClean="0"/>
              <a:t>Co to jest kamera termowizyjna?</a:t>
            </a:r>
            <a:endParaRPr lang="pl-PL" dirty="0"/>
          </a:p>
        </p:txBody>
      </p:sp>
      <p:sp>
        <p:nvSpPr>
          <p:cNvPr id="3" name="Content Placeholder 2"/>
          <p:cNvSpPr>
            <a:spLocks noGrp="1"/>
          </p:cNvSpPr>
          <p:nvPr>
            <p:ph idx="1"/>
          </p:nvPr>
        </p:nvSpPr>
        <p:spPr/>
        <p:txBody>
          <a:bodyPr>
            <a:normAutofit/>
          </a:bodyPr>
          <a:lstStyle/>
          <a:p>
            <a:pPr marL="136525" indent="0" algn="ctr">
              <a:lnSpc>
                <a:spcPct val="90000"/>
              </a:lnSpc>
              <a:buFont typeface="Wingdings 2" pitchFamily="18" charset="2"/>
              <a:buNone/>
            </a:pPr>
            <a:r>
              <a:rPr lang="pl-PL" smtClean="0"/>
              <a:t>Kamera termowizyjna jest jednym z najdoskonalszych urządzeń pomiarowych jakie stworzył człowiek. Badanie temperatury badanego obiektu jest całkowicie bezkontaktowe. Termografia w żaden sposób nie zakłóca działania, ani nie ingeruje w badany cel. Badanie termowizyjne jest dwuwymiarowe, uzyskany obraz pozwala na doskonały przegląd obiektu, a co najważniejsze badane obiekty skanowane są w czasie rzeczywistym, a wynik badania tzn. rozkład temperatur i ich wartości znane są natychmiast.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pl-PL" dirty="0" smtClean="0"/>
              <a:t>Sala 120</a:t>
            </a:r>
            <a:endParaRPr lang="pl-PL" dirty="0"/>
          </a:p>
        </p:txBody>
      </p:sp>
      <p:pic>
        <p:nvPicPr>
          <p:cNvPr id="33794" name="Picture 2" descr="D:\Rodzinka\Documents\Zdjęcia\OZE\1. piętro\120\DSC084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844675"/>
            <a:ext cx="431958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C:\Users\Rodzinka\Documents\FLIR\Szkoła 2\Sala 120\IR_02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675" y="4797425"/>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C:\Users\Rodzinka\Documents\FLIR\Szkoła 2\Sala 120\IR_02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1268413"/>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 descr="C:\Users\Rodzinka\Documents\FLIR\Szkoła 2\Sala 120\IR_023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2492375"/>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Łącznik prosty ze strzałką 9"/>
          <p:cNvCxnSpPr/>
          <p:nvPr/>
        </p:nvCxnSpPr>
        <p:spPr>
          <a:xfrm>
            <a:off x="1331913" y="3500438"/>
            <a:ext cx="2232025" cy="730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flipV="1">
            <a:off x="4067175" y="3573463"/>
            <a:ext cx="649288" cy="18002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p:cNvCxnSpPr/>
          <p:nvPr/>
        </p:nvCxnSpPr>
        <p:spPr>
          <a:xfrm flipH="1">
            <a:off x="5940425" y="2276475"/>
            <a:ext cx="1584325" cy="11525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pl-PL" dirty="0" smtClean="0"/>
              <a:t>WC 1. piętro</a:t>
            </a:r>
            <a:endParaRPr lang="pl-PL" dirty="0"/>
          </a:p>
        </p:txBody>
      </p:sp>
      <p:pic>
        <p:nvPicPr>
          <p:cNvPr id="34818" name="Picture 2" descr="D:\Rodzinka\Documents\Zdjęcia\OZE\1. piętro\WC 1. piętro\DSC084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1844675"/>
            <a:ext cx="2879725"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descr="C:\Users\Rodzinka\Documents\FLIR\Szkoła 2\WC 1. piętro\IR_02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2060575"/>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C:\Users\Rodzinka\Documents\FLIR\Szkoła 2\WC 1. piętro\IR_02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25" y="4149725"/>
            <a:ext cx="1800225"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Łącznik prosty ze strzałką 7"/>
          <p:cNvCxnSpPr/>
          <p:nvPr/>
        </p:nvCxnSpPr>
        <p:spPr>
          <a:xfrm>
            <a:off x="1835150" y="3789363"/>
            <a:ext cx="2305050" cy="15113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flipH="1">
            <a:off x="4427538" y="5084763"/>
            <a:ext cx="2665412" cy="2159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pl-PL" dirty="0" smtClean="0"/>
              <a:t>2. piętro</a:t>
            </a:r>
            <a:endParaRPr lang="pl-PL" dirty="0"/>
          </a:p>
        </p:txBody>
      </p:sp>
      <p:pic>
        <p:nvPicPr>
          <p:cNvPr id="35842" name="Picture 2" descr="D:\Rodzinka\Documents\Zdjęcia\OZE\2. piętro\Klatka 2. piętro\DSC084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89138"/>
            <a:ext cx="324008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D:\Rodzinka\Documents\Zdjęcia\OZE\2. piętro\Klatka 2. piętro\DSC084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325" y="1412875"/>
            <a:ext cx="216058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5" descr="C:\Users\Rodzinka\Documents\FLIR\Szkoła 2\Klatka 2. piętro\IR_021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4581525"/>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Łącznik prosty ze strzałką 9"/>
          <p:cNvCxnSpPr/>
          <p:nvPr/>
        </p:nvCxnSpPr>
        <p:spPr>
          <a:xfrm flipH="1" flipV="1">
            <a:off x="2268538" y="3284538"/>
            <a:ext cx="647700" cy="18732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584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95738" y="2420938"/>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Łącznik prosty ze strzałką 12"/>
          <p:cNvCxnSpPr/>
          <p:nvPr/>
        </p:nvCxnSpPr>
        <p:spPr>
          <a:xfrm>
            <a:off x="5219700" y="3500438"/>
            <a:ext cx="1873250" cy="6492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pl-PL" dirty="0" smtClean="0"/>
              <a:t>Sala 212</a:t>
            </a:r>
            <a:endParaRPr lang="pl-PL" dirty="0"/>
          </a:p>
        </p:txBody>
      </p:sp>
      <p:pic>
        <p:nvPicPr>
          <p:cNvPr id="36866" name="Picture 2" descr="D:\Rodzinka\Documents\Zdjęcia\OZE\2. piętro\212\DSC084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916113"/>
            <a:ext cx="4319587"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descr="C:\Users\Rodzinka\Documents\FLIR\Szkoła 2\Sala 212\IR_02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1916113"/>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descr="C:\Users\Rodzinka\Documents\FLIR\Szkoła 2\Sala 212\IR_02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4868863"/>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descr="C:\Users\Rodzinka\Documents\FLIR\Szkoła 2\Sala 212\IR_020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844675"/>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Łącznik prosty ze strzałką 7"/>
          <p:cNvCxnSpPr/>
          <p:nvPr/>
        </p:nvCxnSpPr>
        <p:spPr>
          <a:xfrm>
            <a:off x="755650" y="3500438"/>
            <a:ext cx="1871663" cy="36036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flipH="1" flipV="1">
            <a:off x="4859338" y="3716338"/>
            <a:ext cx="217487" cy="244951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flipH="1">
            <a:off x="5867400" y="3644900"/>
            <a:ext cx="115252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pl-PL" dirty="0" smtClean="0"/>
              <a:t>Sala 215</a:t>
            </a:r>
            <a:endParaRPr lang="pl-PL" dirty="0"/>
          </a:p>
        </p:txBody>
      </p:sp>
      <p:pic>
        <p:nvPicPr>
          <p:cNvPr id="37890" name="Picture 2" descr="D:\Rodzinka\Documents\Zdjęcia\OZE\2. piętro\215\DSC084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700213"/>
            <a:ext cx="4319587"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4" descr="C:\Users\Rodzinka\Documents\FLIR\Szkoła 2\Sala 215\IR_02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773238"/>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5" descr="C:\Users\Rodzinka\Documents\FLIR\Szkoła 2\Sala 215\IR_02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4868863"/>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6" descr="C:\Users\Rodzinka\Documents\FLIR\Szkoła 2\Sala 215\IR_02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989138"/>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Łącznik prosty ze strzałką 8"/>
          <p:cNvCxnSpPr/>
          <p:nvPr/>
        </p:nvCxnSpPr>
        <p:spPr>
          <a:xfrm>
            <a:off x="1258888" y="2889250"/>
            <a:ext cx="1873250" cy="5032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Łącznik prosty ze strzałką 10"/>
          <p:cNvCxnSpPr/>
          <p:nvPr/>
        </p:nvCxnSpPr>
        <p:spPr>
          <a:xfrm flipV="1">
            <a:off x="4643438" y="3429000"/>
            <a:ext cx="288925" cy="230346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p:cNvCxnSpPr/>
          <p:nvPr/>
        </p:nvCxnSpPr>
        <p:spPr>
          <a:xfrm flipH="1" flipV="1">
            <a:off x="5940425" y="3357563"/>
            <a:ext cx="1871663" cy="1428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pl-PL" dirty="0" smtClean="0"/>
              <a:t>Sala 217</a:t>
            </a:r>
            <a:endParaRPr lang="pl-PL" dirty="0"/>
          </a:p>
        </p:txBody>
      </p:sp>
      <p:pic>
        <p:nvPicPr>
          <p:cNvPr id="38914" name="Picture 2" descr="D:\Rodzinka\Documents\Zdjęcia\OZE\2. piętro\217\DSC084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844675"/>
            <a:ext cx="431958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descr="C:\Users\Rodzinka\Documents\FLIR\Szkoła 2\Sala 217\IR_02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1844675"/>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descr="C:\Users\Rodzinka\Documents\FLIR\Szkoła 2\Sala 217\IR_02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4797425"/>
            <a:ext cx="17986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C:\Users\Rodzinka\Documents\FLIR\Szkoła 2\Sala 217\IR_02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2133600"/>
            <a:ext cx="1800225"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Łącznik prosty ze strzałką 7"/>
          <p:cNvCxnSpPr/>
          <p:nvPr/>
        </p:nvCxnSpPr>
        <p:spPr>
          <a:xfrm>
            <a:off x="827088" y="3141663"/>
            <a:ext cx="2232025" cy="5746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flipV="1">
            <a:off x="5364163" y="3644900"/>
            <a:ext cx="144462" cy="19446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flipH="1">
            <a:off x="6372225" y="2852738"/>
            <a:ext cx="863600" cy="6477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fontAlgn="auto">
              <a:spcAft>
                <a:spcPts val="0"/>
              </a:spcAft>
              <a:defRPr/>
            </a:pPr>
            <a:r>
              <a:rPr lang="pl-PL" dirty="0" smtClean="0"/>
              <a:t>WC 2. piętro</a:t>
            </a:r>
            <a:endParaRPr lang="pl-PL" dirty="0"/>
          </a:p>
        </p:txBody>
      </p:sp>
      <p:pic>
        <p:nvPicPr>
          <p:cNvPr id="39938" name="Picture 2" descr="D:\Rodzinka\Documents\Zdjęcia\OZE\2. piętro\WC 2. pietro\DSC085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1557338"/>
            <a:ext cx="287972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3" descr="C:\Users\Rodzinka\Documents\FLIR\Szkoła 2\WC 2. pietro\IR_02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4365625"/>
            <a:ext cx="1798637"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descr="C:\Users\Rodzinka\Documents\FLIR\Szkoła 2\WC 2. pietro\IR_02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3644900"/>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5" descr="C:\Users\Rodzinka\Documents\FLIR\Szkoła 2\WC 2. pietro\IR_021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050" y="1268413"/>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Łącznik prosty ze strzałką 7"/>
          <p:cNvCxnSpPr/>
          <p:nvPr/>
        </p:nvCxnSpPr>
        <p:spPr>
          <a:xfrm flipH="1">
            <a:off x="5219700" y="1773238"/>
            <a:ext cx="1512888" cy="6477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Łącznik prosty ze strzałką 9"/>
          <p:cNvCxnSpPr/>
          <p:nvPr/>
        </p:nvCxnSpPr>
        <p:spPr>
          <a:xfrm>
            <a:off x="1476375" y="4652963"/>
            <a:ext cx="2087563"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p:cNvCxnSpPr/>
          <p:nvPr/>
        </p:nvCxnSpPr>
        <p:spPr>
          <a:xfrm flipH="1" flipV="1">
            <a:off x="4716463" y="4005263"/>
            <a:ext cx="2663825" cy="136842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pl-PL" dirty="0" smtClean="0"/>
              <a:t>Wnioski</a:t>
            </a:r>
            <a:endParaRPr lang="pl-PL" dirty="0"/>
          </a:p>
        </p:txBody>
      </p:sp>
      <p:sp>
        <p:nvSpPr>
          <p:cNvPr id="40962" name="Content Placeholder 2"/>
          <p:cNvSpPr>
            <a:spLocks noGrp="1"/>
          </p:cNvSpPr>
          <p:nvPr>
            <p:ph idx="1"/>
          </p:nvPr>
        </p:nvSpPr>
        <p:spPr>
          <a:xfrm>
            <a:off x="0" y="1600200"/>
            <a:ext cx="9144000" cy="4708525"/>
          </a:xfrm>
        </p:spPr>
        <p:txBody>
          <a:bodyPr/>
          <a:lstStyle/>
          <a:p>
            <a:pPr marL="182563" indent="-46038">
              <a:buFont typeface="Wingdings 2" pitchFamily="18" charset="2"/>
              <a:buNone/>
            </a:pPr>
            <a:r>
              <a:rPr lang="pl-PL" smtClean="0"/>
              <a:t>Niedawno budynek szkoły przeszedł gruntowną termomodernizację. Po przeanalizowaniu zdjęć</a:t>
            </a:r>
            <a:br>
              <a:rPr lang="pl-PL" smtClean="0"/>
            </a:br>
            <a:r>
              <a:rPr lang="pl-PL" smtClean="0"/>
              <a:t>z kamery termowizyjnej i po konsultacji z osobą wykwalifikowaną w dziedzinie ociepleń budynków doszliśmy do następujących wniosków:</a:t>
            </a:r>
          </a:p>
          <a:p>
            <a:pPr marL="182563" indent="-46038"/>
            <a:r>
              <a:rPr lang="pl-PL" smtClean="0"/>
              <a:t> Ocieplenie ścian spełnia swoje zadanie, wymaga tylko</a:t>
            </a:r>
          </a:p>
          <a:p>
            <a:pPr marL="182563" indent="-46038">
              <a:buFont typeface="Wingdings 2" pitchFamily="18" charset="2"/>
              <a:buNone/>
            </a:pPr>
            <a:r>
              <a:rPr lang="pl-PL" smtClean="0"/>
              <a:t>    niewielkich poprawek izolacji w dolnej części okien.</a:t>
            </a:r>
          </a:p>
          <a:p>
            <a:pPr marL="182563" indent="-46038"/>
            <a:r>
              <a:rPr lang="pl-PL" smtClean="0"/>
              <a:t> Część okien wymaga regulacji okuć (nieszczelności).</a:t>
            </a:r>
          </a:p>
          <a:p>
            <a:pPr marL="182563" indent="-46038"/>
            <a:r>
              <a:rPr lang="pl-PL" smtClean="0"/>
              <a:t> Drzwi wejściowe od frontu należy wyregulować.</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5389240" y="0"/>
            <a:ext cx="3754760" cy="1143000"/>
          </a:xfrm>
        </p:spPr>
        <p:txBody>
          <a:bodyPr/>
          <a:lstStyle/>
          <a:p>
            <a:r>
              <a:rPr lang="pl-PL" dirty="0" smtClean="0"/>
              <a:t>Autorzy</a:t>
            </a:r>
            <a:endParaRPr lang="pl-PL" dirty="0"/>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810000"/>
            <a:ext cx="3048000" cy="3048000"/>
          </a:xfrm>
          <a:prstGeom prst="rect">
            <a:avLst/>
          </a:prstGeom>
        </p:spPr>
      </p:pic>
      <p:pic>
        <p:nvPicPr>
          <p:cNvPr id="5" name="Obraz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15" y="0"/>
            <a:ext cx="3048000" cy="3048000"/>
          </a:xfrm>
          <a:prstGeom prst="rect">
            <a:avLst/>
          </a:prstGeom>
        </p:spPr>
      </p:pic>
      <p:sp>
        <p:nvSpPr>
          <p:cNvPr id="6" name="Prostokąt 5"/>
          <p:cNvSpPr/>
          <p:nvPr/>
        </p:nvSpPr>
        <p:spPr>
          <a:xfrm>
            <a:off x="3347864" y="1200834"/>
            <a:ext cx="4572000" cy="646331"/>
          </a:xfrm>
          <a:prstGeom prst="rect">
            <a:avLst/>
          </a:prstGeom>
        </p:spPr>
        <p:txBody>
          <a:bodyPr>
            <a:spAutoFit/>
          </a:bodyPr>
          <a:lstStyle/>
          <a:p>
            <a:pPr marL="136525" indent="0">
              <a:buFont typeface="Wingdings 2" pitchFamily="18" charset="2"/>
              <a:buNone/>
            </a:pPr>
            <a:r>
              <a:rPr lang="pl-PL" dirty="0" smtClean="0"/>
              <a:t>Tomasz Dębowski – zdjęcia kamerą termowizyjną, prezentacja</a:t>
            </a:r>
            <a:endParaRPr lang="pl-PL" dirty="0" smtClean="0"/>
          </a:p>
        </p:txBody>
      </p:sp>
      <p:cxnSp>
        <p:nvCxnSpPr>
          <p:cNvPr id="8" name="Łącznik prosty ze strzałką 7"/>
          <p:cNvCxnSpPr/>
          <p:nvPr/>
        </p:nvCxnSpPr>
        <p:spPr>
          <a:xfrm flipH="1">
            <a:off x="2899850" y="1548424"/>
            <a:ext cx="648072" cy="33907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Prostokąt 9"/>
          <p:cNvSpPr/>
          <p:nvPr/>
        </p:nvSpPr>
        <p:spPr>
          <a:xfrm>
            <a:off x="323528" y="5338082"/>
            <a:ext cx="4572000" cy="646331"/>
          </a:xfrm>
          <a:prstGeom prst="rect">
            <a:avLst/>
          </a:prstGeom>
        </p:spPr>
        <p:txBody>
          <a:bodyPr>
            <a:spAutoFit/>
          </a:bodyPr>
          <a:lstStyle/>
          <a:p>
            <a:pPr marL="136525" indent="0">
              <a:buFont typeface="Wingdings 2" pitchFamily="18" charset="2"/>
              <a:buNone/>
            </a:pPr>
            <a:r>
              <a:rPr lang="pl-PL" dirty="0" smtClean="0"/>
              <a:t>Karol </a:t>
            </a:r>
            <a:r>
              <a:rPr lang="pl-PL" dirty="0" err="1" smtClean="0"/>
              <a:t>Wójkowski</a:t>
            </a:r>
            <a:r>
              <a:rPr lang="pl-PL" dirty="0" smtClean="0"/>
              <a:t> – zdjęcia kamerą termowizyjną</a:t>
            </a:r>
            <a:endParaRPr lang="pl-PL" dirty="0" smtClean="0"/>
          </a:p>
        </p:txBody>
      </p:sp>
      <p:sp>
        <p:nvSpPr>
          <p:cNvPr id="11" name="Prostokąt 10"/>
          <p:cNvSpPr/>
          <p:nvPr/>
        </p:nvSpPr>
        <p:spPr>
          <a:xfrm>
            <a:off x="24989" y="4149080"/>
            <a:ext cx="3785011" cy="369332"/>
          </a:xfrm>
          <a:prstGeom prst="rect">
            <a:avLst/>
          </a:prstGeom>
        </p:spPr>
        <p:txBody>
          <a:bodyPr wrap="none">
            <a:spAutoFit/>
          </a:bodyPr>
          <a:lstStyle/>
          <a:p>
            <a:pPr marL="136525" indent="0">
              <a:buFont typeface="Wingdings 2" pitchFamily="18" charset="2"/>
              <a:buNone/>
            </a:pPr>
            <a:r>
              <a:rPr lang="pl-PL" dirty="0" smtClean="0"/>
              <a:t>Norbert Borowski – obróbka zdjęć</a:t>
            </a:r>
            <a:endParaRPr lang="pl-PL" dirty="0" smtClean="0"/>
          </a:p>
        </p:txBody>
      </p:sp>
      <p:sp>
        <p:nvSpPr>
          <p:cNvPr id="12" name="Prostokąt 11"/>
          <p:cNvSpPr/>
          <p:nvPr/>
        </p:nvSpPr>
        <p:spPr>
          <a:xfrm>
            <a:off x="3080583" y="3108572"/>
            <a:ext cx="4572000" cy="646331"/>
          </a:xfrm>
          <a:prstGeom prst="rect">
            <a:avLst/>
          </a:prstGeom>
        </p:spPr>
        <p:txBody>
          <a:bodyPr>
            <a:spAutoFit/>
          </a:bodyPr>
          <a:lstStyle/>
          <a:p>
            <a:pPr marL="136525" indent="0">
              <a:buFont typeface="Wingdings 2" pitchFamily="18" charset="2"/>
              <a:buNone/>
            </a:pPr>
            <a:r>
              <a:rPr lang="pl-PL" dirty="0" smtClean="0"/>
              <a:t>Adam </a:t>
            </a:r>
            <a:r>
              <a:rPr lang="pl-PL" dirty="0" err="1" smtClean="0"/>
              <a:t>Stajszczak</a:t>
            </a:r>
            <a:r>
              <a:rPr lang="pl-PL" dirty="0" smtClean="0"/>
              <a:t> – obróbka zdjęć, prezentacja</a:t>
            </a:r>
            <a:endParaRPr lang="pl-PL" dirty="0" smtClean="0"/>
          </a:p>
        </p:txBody>
      </p:sp>
      <p:cxnSp>
        <p:nvCxnSpPr>
          <p:cNvPr id="14" name="Łącznik prosty ze strzałką 13"/>
          <p:cNvCxnSpPr/>
          <p:nvPr/>
        </p:nvCxnSpPr>
        <p:spPr>
          <a:xfrm flipH="1" flipV="1">
            <a:off x="1763688" y="2564904"/>
            <a:ext cx="1517398" cy="8509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Łącznik prosty ze strzałką 15"/>
          <p:cNvCxnSpPr/>
          <p:nvPr/>
        </p:nvCxnSpPr>
        <p:spPr>
          <a:xfrm flipV="1">
            <a:off x="179512" y="2348880"/>
            <a:ext cx="360040" cy="197101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Łącznik prosty ze strzałką 17"/>
          <p:cNvCxnSpPr/>
          <p:nvPr/>
        </p:nvCxnSpPr>
        <p:spPr>
          <a:xfrm>
            <a:off x="2899850" y="5814873"/>
            <a:ext cx="3760382" cy="56645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pl-PL" dirty="0" smtClean="0"/>
              <a:t>Jak to działa?</a:t>
            </a:r>
            <a:endParaRPr lang="pl-PL" dirty="0"/>
          </a:p>
        </p:txBody>
      </p:sp>
      <p:sp>
        <p:nvSpPr>
          <p:cNvPr id="3" name="Content Placeholder 2"/>
          <p:cNvSpPr>
            <a:spLocks noGrp="1"/>
          </p:cNvSpPr>
          <p:nvPr>
            <p:ph idx="1"/>
          </p:nvPr>
        </p:nvSpPr>
        <p:spPr/>
        <p:txBody>
          <a:bodyPr>
            <a:normAutofit/>
          </a:bodyPr>
          <a:lstStyle/>
          <a:p>
            <a:pPr marL="136525" indent="0" algn="ctr">
              <a:lnSpc>
                <a:spcPct val="90000"/>
              </a:lnSpc>
              <a:buFont typeface="Wingdings 2" pitchFamily="18" charset="2"/>
              <a:buNone/>
            </a:pPr>
            <a:r>
              <a:rPr lang="pl-PL" smtClean="0"/>
              <a:t>Zasada działania kamery termowizyjnej opiera się na zjawisku niewidzialnego promieniowania podczerwonego. Każde ciało o temperaturze wyższej od  zera bezwzględnego jest źródłem promieniowania podczerwonego, a jego intensywność zależy od temperatury i cech powierzchni ciała. Kamera rejestruje promieniowanie podczerwone wypromieniowane</a:t>
            </a:r>
            <a:br>
              <a:rPr lang="pl-PL" smtClean="0"/>
            </a:br>
            <a:r>
              <a:rPr lang="pl-PL" smtClean="0"/>
              <a:t>z badanego celu. Promieniowanie to przechodzi przez soczewkę i skupia się na detektorze, tak samo jak promieniowanie widzialne na kliszy zwykłego aparatu.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pl-PL" dirty="0" smtClean="0"/>
              <a:t>Zastosowania kamery termowizyjnej</a:t>
            </a:r>
            <a:endParaRPr lang="pl-PL" dirty="0"/>
          </a:p>
        </p:txBody>
      </p:sp>
      <p:sp>
        <p:nvSpPr>
          <p:cNvPr id="17410" name="Content Placeholder 5"/>
          <p:cNvSpPr>
            <a:spLocks noGrp="1"/>
          </p:cNvSpPr>
          <p:nvPr>
            <p:ph idx="1"/>
          </p:nvPr>
        </p:nvSpPr>
        <p:spPr>
          <a:xfrm>
            <a:off x="107504" y="1600201"/>
            <a:ext cx="8928992" cy="1036711"/>
          </a:xfrm>
        </p:spPr>
        <p:txBody>
          <a:bodyPr/>
          <a:lstStyle/>
          <a:p>
            <a:pPr marL="136525" indent="0">
              <a:buFont typeface="Wingdings 2" pitchFamily="18" charset="2"/>
              <a:buNone/>
            </a:pPr>
            <a:r>
              <a:rPr lang="pl-PL" dirty="0" smtClean="0"/>
              <a:t>Poniżej w prezentacji znajdują się informacje jak używać kamery przedstawionej na </a:t>
            </a:r>
            <a:r>
              <a:rPr lang="pl-PL" dirty="0" smtClean="0"/>
              <a:t>zdjęciu</a:t>
            </a:r>
            <a:endParaRPr lang="pl-PL" dirty="0" smtClean="0"/>
          </a:p>
        </p:txBody>
      </p:sp>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2636911"/>
            <a:ext cx="7610944" cy="420251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pl-PL" dirty="0"/>
              <a:t>Inteligentne systemy rozpoznawania obrazu</a:t>
            </a:r>
          </a:p>
        </p:txBody>
      </p:sp>
      <p:sp>
        <p:nvSpPr>
          <p:cNvPr id="18434" name="Content Placeholder 2"/>
          <p:cNvSpPr>
            <a:spLocks noGrp="1"/>
          </p:cNvSpPr>
          <p:nvPr>
            <p:ph idx="1"/>
          </p:nvPr>
        </p:nvSpPr>
        <p:spPr/>
        <p:txBody>
          <a:bodyPr/>
          <a:lstStyle/>
          <a:p>
            <a:pPr marL="136525" indent="0" algn="ctr">
              <a:buFont typeface="Wingdings 2" pitchFamily="18" charset="2"/>
              <a:buNone/>
            </a:pPr>
            <a:r>
              <a:rPr lang="pl-PL" smtClean="0"/>
              <a:t>Pod tym szeroko rozumianym pojęciem kryją się wszelkiego rodzaju systemy detekcji ruchu, wykrywania obecności danego obiektu lub jej braku, zliczania liczby rejestrowanych obiektów itp. O ile nie zachodzi konieczność dokładnej identyfikacji obiektu, a jedynie stwierdzenie jego obecności, ruchu lub jego braku, kamery termowizyjne mogą sprawdzać się w tym zastosowaniu znakomicie.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pl-PL" dirty="0"/>
              <a:t>Systemy ochrony zewnętrznej (obwodowej)</a:t>
            </a:r>
          </a:p>
        </p:txBody>
      </p:sp>
      <p:sp>
        <p:nvSpPr>
          <p:cNvPr id="3" name="Content Placeholder 2"/>
          <p:cNvSpPr>
            <a:spLocks noGrp="1"/>
          </p:cNvSpPr>
          <p:nvPr>
            <p:ph idx="1"/>
          </p:nvPr>
        </p:nvSpPr>
        <p:spPr/>
        <p:txBody>
          <a:bodyPr>
            <a:normAutofit fontScale="92500" lnSpcReduction="10000"/>
          </a:bodyPr>
          <a:lstStyle/>
          <a:p>
            <a:pPr marL="136525" indent="0" algn="ctr">
              <a:lnSpc>
                <a:spcPct val="80000"/>
              </a:lnSpc>
              <a:buFont typeface="Wingdings 2" pitchFamily="18" charset="2"/>
              <a:buNone/>
            </a:pPr>
            <a:r>
              <a:rPr lang="pl-PL" sz="2600" smtClean="0"/>
              <a:t>W tym zastosowaniu najlepiej widoczne będą zalety kamer termowizyjnych. Po pierwsze, umożliwią one wykrywanie potencjalnego zagrożenia nawet w ciemnościach i w niekorzystnych warunkach pogodowych (czyli teoretycznie okresach największego nasilenia czynów przestępczych),        po drugie, nie pociągają za sobą konieczności instalowania dodatkowego oświetlenia, co może mieć szczególnie istotne znaczenie przy monitorowaniu osiedli mieszkaniowych. Dodatkową zaletą braku oświetlenia jest po prostu brak ostentacyjnego demonstrowania obecności kamery monitorującej. Po trzecie, kamery termowizyjne dadzą operatorowi możliwość błyskawicznego określenia rodzaju zarejestrowanego obiektu (sylwetka ludzka, zwierzę, niesiony przez wiatr worek itp.) i wyeliminowania fałszywych alarmów.</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pl-PL" dirty="0"/>
              <a:t>Monitorowanie wnętrz budynków</a:t>
            </a:r>
          </a:p>
        </p:txBody>
      </p:sp>
      <p:sp>
        <p:nvSpPr>
          <p:cNvPr id="20482" name="Content Placeholder 2"/>
          <p:cNvSpPr>
            <a:spLocks noGrp="1"/>
          </p:cNvSpPr>
          <p:nvPr>
            <p:ph idx="1"/>
          </p:nvPr>
        </p:nvSpPr>
        <p:spPr>
          <a:xfrm>
            <a:off x="4267200" y="1600200"/>
            <a:ext cx="4876800" cy="4708525"/>
          </a:xfrm>
        </p:spPr>
        <p:txBody>
          <a:bodyPr/>
          <a:lstStyle/>
          <a:p>
            <a:pPr marL="136525" indent="0" algn="ctr">
              <a:buFont typeface="Wingdings 2" pitchFamily="18" charset="2"/>
              <a:buNone/>
            </a:pPr>
            <a:r>
              <a:rPr lang="pl-PL" smtClean="0"/>
              <a:t>Przy wykrywaniu intruzów, którzy mogli się ukryć</a:t>
            </a:r>
            <a:br>
              <a:rPr lang="pl-PL" smtClean="0"/>
            </a:br>
            <a:r>
              <a:rPr lang="pl-PL" smtClean="0"/>
              <a:t>w godzinach pracy celem przeczekania do zamknięcia biur, pomieszczeń itp.</a:t>
            </a:r>
          </a:p>
        </p:txBody>
      </p:sp>
      <p:pic>
        <p:nvPicPr>
          <p:cNvPr id="2048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3875088"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pl-PL" dirty="0"/>
              <a:t>Monitorowanie miejsc użyteczności publicznej </a:t>
            </a:r>
          </a:p>
        </p:txBody>
      </p:sp>
      <p:sp>
        <p:nvSpPr>
          <p:cNvPr id="3" name="Content Placeholder 2"/>
          <p:cNvSpPr>
            <a:spLocks noGrp="1"/>
          </p:cNvSpPr>
          <p:nvPr>
            <p:ph idx="1"/>
          </p:nvPr>
        </p:nvSpPr>
        <p:spPr/>
        <p:txBody>
          <a:bodyPr>
            <a:normAutofit fontScale="92500"/>
          </a:bodyPr>
          <a:lstStyle/>
          <a:p>
            <a:pPr marL="136525" indent="0" algn="ctr">
              <a:lnSpc>
                <a:spcPct val="90000"/>
              </a:lnSpc>
              <a:buFont typeface="Wingdings 2" pitchFamily="18" charset="2"/>
              <a:buNone/>
            </a:pPr>
            <a:r>
              <a:rPr lang="pl-PL" smtClean="0"/>
              <a:t>Zastosowanie to można określić również jako odwrotność funkcji systemu monitorującego, bowiem celem monitorowania miejsc użyteczności publicznej może być nie tylko ochrona mienia przez wandalizmem, ale również ochrona ludzi przed potencjalnym niebezpieczeństwem. Doskonałym przykładem takiego zastosowania może być kamera termowizyjna umieszczona w tunelu kolejowym,</a:t>
            </a:r>
            <a:br>
              <a:rPr lang="pl-PL" smtClean="0"/>
            </a:br>
            <a:r>
              <a:rPr lang="pl-PL" smtClean="0"/>
              <a:t>w tunelu metra lub w okolicach kolejowej trakcji elektrycznej – umożliwi ona wykrycie obecności osób</a:t>
            </a:r>
            <a:br>
              <a:rPr lang="pl-PL" smtClean="0"/>
            </a:br>
            <a:r>
              <a:rPr lang="pl-PL" smtClean="0"/>
              <a:t>w tym obszarze i podjęcie kroków, które pozwolą uniknąć potencjalnej tragedii.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pl-PL" dirty="0" smtClean="0"/>
              <a:t>Wady i zalety kamer termowizyjnych</a:t>
            </a:r>
            <a:endParaRPr lang="pl-PL" dirty="0"/>
          </a:p>
        </p:txBody>
      </p:sp>
      <p:sp>
        <p:nvSpPr>
          <p:cNvPr id="22530" name="Content Placeholder 2"/>
          <p:cNvSpPr>
            <a:spLocks noGrp="1"/>
          </p:cNvSpPr>
          <p:nvPr>
            <p:ph idx="1"/>
          </p:nvPr>
        </p:nvSpPr>
        <p:spPr/>
        <p:txBody>
          <a:bodyPr/>
          <a:lstStyle/>
          <a:p>
            <a:r>
              <a:rPr lang="pl-PL" smtClean="0"/>
              <a:t>Niewrażliwość na zewnętrzne warunki oświetleniowe</a:t>
            </a:r>
          </a:p>
          <a:p>
            <a:r>
              <a:rPr lang="pl-PL" smtClean="0"/>
              <a:t>Niewrażliwość na warunki pogodowe</a:t>
            </a:r>
          </a:p>
          <a:p>
            <a:r>
              <a:rPr lang="pl-PL" smtClean="0"/>
              <a:t>Brak możliwości identyfikacji</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188</TotalTime>
  <Words>472</Words>
  <Application>Microsoft Office PowerPoint</Application>
  <PresentationFormat>Pokaz na ekranie (4:3)</PresentationFormat>
  <Paragraphs>48</Paragraphs>
  <Slides>28</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28</vt:i4>
      </vt:variant>
    </vt:vector>
  </HeadingPairs>
  <TitlesOfParts>
    <vt:vector size="36" baseType="lpstr">
      <vt:lpstr>Book Antiqua</vt:lpstr>
      <vt:lpstr>Arial</vt:lpstr>
      <vt:lpstr>Lucida Sans</vt:lpstr>
      <vt:lpstr>Wingdings 2</vt:lpstr>
      <vt:lpstr>Wingdings</vt:lpstr>
      <vt:lpstr>Wingdings 3</vt:lpstr>
      <vt:lpstr>Calibri</vt:lpstr>
      <vt:lpstr>Apex</vt:lpstr>
      <vt:lpstr>Prezentacja programu PowerPoint</vt:lpstr>
      <vt:lpstr>Co to jest kamera termowizyjna?</vt:lpstr>
      <vt:lpstr>Jak to działa?</vt:lpstr>
      <vt:lpstr>Zastosowania kamery termowizyjnej</vt:lpstr>
      <vt:lpstr>Inteligentne systemy rozpoznawania obrazu</vt:lpstr>
      <vt:lpstr>Systemy ochrony zewnętrznej (obwodowej)</vt:lpstr>
      <vt:lpstr>Monitorowanie wnętrz budynków</vt:lpstr>
      <vt:lpstr>Monitorowanie miejsc użyteczności publicznej </vt:lpstr>
      <vt:lpstr>Wady i zalety kamer termowizyjnych</vt:lpstr>
      <vt:lpstr>Pomiary kamerą termowizyjną</vt:lpstr>
      <vt:lpstr>Parter </vt:lpstr>
      <vt:lpstr>Sala 34</vt:lpstr>
      <vt:lpstr>Sala 36</vt:lpstr>
      <vt:lpstr>Sala 38</vt:lpstr>
      <vt:lpstr>Sala 41</vt:lpstr>
      <vt:lpstr>Pokój pedagoga</vt:lpstr>
      <vt:lpstr>1. piętro</vt:lpstr>
      <vt:lpstr>Sala 116</vt:lpstr>
      <vt:lpstr>Sala 118</vt:lpstr>
      <vt:lpstr>Sala 120</vt:lpstr>
      <vt:lpstr>WC 1. piętro</vt:lpstr>
      <vt:lpstr>2. piętro</vt:lpstr>
      <vt:lpstr>Sala 212</vt:lpstr>
      <vt:lpstr>Sala 215</vt:lpstr>
      <vt:lpstr>Sala 217</vt:lpstr>
      <vt:lpstr>WC 2. piętro</vt:lpstr>
      <vt:lpstr>Wnioski</vt:lpstr>
      <vt:lpstr>Autorzy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Kamepra Termowizyjna</dc:title>
  <dc:creator>Shaggy</dc:creator>
  <cp:lastModifiedBy>OZE</cp:lastModifiedBy>
  <cp:revision>18</cp:revision>
  <dcterms:created xsi:type="dcterms:W3CDTF">2013-03-06T22:21:31Z</dcterms:created>
  <dcterms:modified xsi:type="dcterms:W3CDTF">2013-03-22T18:32:32Z</dcterms:modified>
</cp:coreProperties>
</file>