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6D505-E6D8-4FE5-A888-848844F7AF37}" type="datetimeFigureOut">
              <a:rPr lang="pl-PL" smtClean="0"/>
              <a:pPr/>
              <a:t>2013-04-05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DB528-E0D0-40DC-B824-472C406B7BD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17C7BCD5-FC8A-45AB-8AB2-5A9852F1D950}" type="datetimeFigureOut">
              <a:rPr lang="pl-PL" smtClean="0"/>
              <a:pPr/>
              <a:t>2013-04-05</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435DE16-017D-40F3-95F8-9A813C303FD5}"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7C7BCD5-FC8A-45AB-8AB2-5A9852F1D950}"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35DE16-017D-40F3-95F8-9A813C303FD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7C7BCD5-FC8A-45AB-8AB2-5A9852F1D950}" type="datetimeFigureOut">
              <a:rPr lang="pl-PL" smtClean="0"/>
              <a:pPr/>
              <a:t>2013-04-05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435DE16-017D-40F3-95F8-9A813C303FD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17C7BCD5-FC8A-45AB-8AB2-5A9852F1D950}" type="datetimeFigureOut">
              <a:rPr lang="pl-PL" smtClean="0"/>
              <a:pPr/>
              <a:t>2013-04-05</a:t>
            </a:fld>
            <a:endParaRPr lang="pl-PL"/>
          </a:p>
        </p:txBody>
      </p:sp>
      <p:sp>
        <p:nvSpPr>
          <p:cNvPr id="9" name="Symbol zastępczy numeru slajdu 8"/>
          <p:cNvSpPr>
            <a:spLocks noGrp="1"/>
          </p:cNvSpPr>
          <p:nvPr>
            <p:ph type="sldNum" sz="quarter" idx="15"/>
          </p:nvPr>
        </p:nvSpPr>
        <p:spPr/>
        <p:txBody>
          <a:bodyPr rtlCol="0"/>
          <a:lstStyle/>
          <a:p>
            <a:fld id="{4435DE16-017D-40F3-95F8-9A813C303FD5}"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17C7BCD5-FC8A-45AB-8AB2-5A9852F1D950}" type="datetimeFigureOut">
              <a:rPr lang="pl-PL" smtClean="0"/>
              <a:pPr/>
              <a:t>2013-04-05</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435DE16-017D-40F3-95F8-9A813C303FD5}"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17C7BCD5-FC8A-45AB-8AB2-5A9852F1D950}" type="datetimeFigureOut">
              <a:rPr lang="pl-PL" smtClean="0"/>
              <a:pPr/>
              <a:t>2013-04-05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435DE16-017D-40F3-95F8-9A813C303FD5}"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17C7BCD5-FC8A-45AB-8AB2-5A9852F1D950}" type="datetimeFigureOut">
              <a:rPr lang="pl-PL" smtClean="0"/>
              <a:pPr/>
              <a:t>2013-04-05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435DE16-017D-40F3-95F8-9A813C303FD5}"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17C7BCD5-FC8A-45AB-8AB2-5A9852F1D950}" type="datetimeFigureOut">
              <a:rPr lang="pl-PL" smtClean="0"/>
              <a:pPr/>
              <a:t>2013-04-05</a:t>
            </a:fld>
            <a:endParaRPr lang="pl-PL"/>
          </a:p>
        </p:txBody>
      </p:sp>
      <p:sp>
        <p:nvSpPr>
          <p:cNvPr id="7" name="Symbol zastępczy numeru slajdu 6"/>
          <p:cNvSpPr>
            <a:spLocks noGrp="1"/>
          </p:cNvSpPr>
          <p:nvPr>
            <p:ph type="sldNum" sz="quarter" idx="11"/>
          </p:nvPr>
        </p:nvSpPr>
        <p:spPr/>
        <p:txBody>
          <a:bodyPr rtlCol="0"/>
          <a:lstStyle/>
          <a:p>
            <a:fld id="{4435DE16-017D-40F3-95F8-9A813C303FD5}"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7C7BCD5-FC8A-45AB-8AB2-5A9852F1D950}" type="datetimeFigureOut">
              <a:rPr lang="pl-PL" smtClean="0"/>
              <a:pPr/>
              <a:t>2013-04-05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435DE16-017D-40F3-95F8-9A813C303FD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17C7BCD5-FC8A-45AB-8AB2-5A9852F1D950}" type="datetimeFigureOut">
              <a:rPr lang="pl-PL" smtClean="0"/>
              <a:pPr/>
              <a:t>2013-04-05</a:t>
            </a:fld>
            <a:endParaRPr lang="pl-PL"/>
          </a:p>
        </p:txBody>
      </p:sp>
      <p:sp>
        <p:nvSpPr>
          <p:cNvPr id="22" name="Symbol zastępczy numeru slajdu 21"/>
          <p:cNvSpPr>
            <a:spLocks noGrp="1"/>
          </p:cNvSpPr>
          <p:nvPr>
            <p:ph type="sldNum" sz="quarter" idx="15"/>
          </p:nvPr>
        </p:nvSpPr>
        <p:spPr/>
        <p:txBody>
          <a:bodyPr rtlCol="0"/>
          <a:lstStyle/>
          <a:p>
            <a:fld id="{4435DE16-017D-40F3-95F8-9A813C303FD5}"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17C7BCD5-FC8A-45AB-8AB2-5A9852F1D950}" type="datetimeFigureOut">
              <a:rPr lang="pl-PL" smtClean="0"/>
              <a:pPr/>
              <a:t>2013-04-05</a:t>
            </a:fld>
            <a:endParaRPr lang="pl-PL"/>
          </a:p>
        </p:txBody>
      </p:sp>
      <p:sp>
        <p:nvSpPr>
          <p:cNvPr id="18" name="Symbol zastępczy numeru slajdu 17"/>
          <p:cNvSpPr>
            <a:spLocks noGrp="1"/>
          </p:cNvSpPr>
          <p:nvPr>
            <p:ph type="sldNum" sz="quarter" idx="11"/>
          </p:nvPr>
        </p:nvSpPr>
        <p:spPr/>
        <p:txBody>
          <a:bodyPr rtlCol="0"/>
          <a:lstStyle/>
          <a:p>
            <a:fld id="{4435DE16-017D-40F3-95F8-9A813C303FD5}"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C7BCD5-FC8A-45AB-8AB2-5A9852F1D950}" type="datetimeFigureOut">
              <a:rPr lang="pl-PL" smtClean="0"/>
              <a:pPr/>
              <a:t>2013-04-05</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35DE16-017D-40F3-95F8-9A813C303FD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Szkoła przyszłości</a:t>
            </a:r>
            <a:endParaRPr lang="pl-PL" dirty="0"/>
          </a:p>
        </p:txBody>
      </p:sp>
      <p:sp>
        <p:nvSpPr>
          <p:cNvPr id="3" name="Podtytuł 2"/>
          <p:cNvSpPr>
            <a:spLocks noGrp="1"/>
          </p:cNvSpPr>
          <p:nvPr>
            <p:ph type="subTitle" idx="1"/>
          </p:nvPr>
        </p:nvSpPr>
        <p:spPr/>
        <p:txBody>
          <a:bodyPr/>
          <a:lstStyle/>
          <a:p>
            <a:r>
              <a:rPr lang="pl-PL" dirty="0" smtClean="0"/>
              <a:t>Projekt uczniów Zespołu Szkół Politechnicznych</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Zaprojektowanie i wykonanie instalacji elektrycznej. </a:t>
            </a:r>
            <a:endParaRPr lang="pl-PL" dirty="0"/>
          </a:p>
        </p:txBody>
      </p:sp>
      <p:sp>
        <p:nvSpPr>
          <p:cNvPr id="3" name="Symbol zastępczy zawartości 2"/>
          <p:cNvSpPr>
            <a:spLocks noGrp="1"/>
          </p:cNvSpPr>
          <p:nvPr>
            <p:ph sz="quarter" idx="1"/>
          </p:nvPr>
        </p:nvSpPr>
        <p:spPr/>
        <p:txBody>
          <a:bodyPr>
            <a:normAutofit fontScale="92500" lnSpcReduction="20000"/>
          </a:bodyPr>
          <a:lstStyle/>
          <a:p>
            <a:r>
              <a:rPr lang="pl-PL" dirty="0" smtClean="0"/>
              <a:t>W wiatraku zostały zastosowane 3 śmigła, bo jak wykazały badania przeprowadzone na zajęciach, jest to najbardziej optymalna konfiguracja, wytwarzająca maksymalną ilość prądu oraz napięcia. Takie ustawienie pozwala także na zasilanie całego układu już za pomocą niewielkiego podmuchu wiatru.</a:t>
            </a:r>
            <a:endParaRPr lang="pl-PL" dirty="0"/>
          </a:p>
        </p:txBody>
      </p:sp>
      <p:pic>
        <p:nvPicPr>
          <p:cNvPr id="5" name="Symbol zastępczy zawartości 4" descr="DSC_0622.JPG"/>
          <p:cNvPicPr>
            <a:picLocks noGrp="1" noChangeAspect="1"/>
          </p:cNvPicPr>
          <p:nvPr>
            <p:ph sz="quarter" idx="2"/>
          </p:nvPr>
        </p:nvPicPr>
        <p:blipFill>
          <a:blip r:embed="rId2" cstate="print"/>
          <a:stretch>
            <a:fillRect/>
          </a:stretch>
        </p:blipFill>
        <p:spPr>
          <a:xfrm rot="5400000">
            <a:off x="4182882" y="2229538"/>
            <a:ext cx="4182554" cy="278836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Zaprojektowanie i wykonanie instalacji elektrycznej. </a:t>
            </a:r>
            <a:endParaRPr lang="pl-PL" dirty="0"/>
          </a:p>
        </p:txBody>
      </p:sp>
      <p:sp>
        <p:nvSpPr>
          <p:cNvPr id="3" name="Symbol zastępczy zawartości 2"/>
          <p:cNvSpPr>
            <a:spLocks noGrp="1"/>
          </p:cNvSpPr>
          <p:nvPr>
            <p:ph sz="quarter" idx="1"/>
          </p:nvPr>
        </p:nvSpPr>
        <p:spPr>
          <a:xfrm>
            <a:off x="457200" y="1600200"/>
            <a:ext cx="4114800" cy="4572000"/>
          </a:xfrm>
        </p:spPr>
        <p:txBody>
          <a:bodyPr>
            <a:noAutofit/>
          </a:bodyPr>
          <a:lstStyle/>
          <a:p>
            <a:r>
              <a:rPr lang="pl-PL" sz="1400" dirty="0" smtClean="0"/>
              <a:t>Ciekawym układem jest także układ podążania za słońcem, ponieważ wraz z przemieszczeniem się źródła światła także zmienia swoje położenie by maksymalnie wykorzystać energie świetlną.</a:t>
            </a:r>
            <a:br>
              <a:rPr lang="pl-PL" sz="1400" dirty="0" smtClean="0"/>
            </a:br>
            <a:r>
              <a:rPr lang="pl-PL" sz="1400" dirty="0" smtClean="0"/>
              <a:t>Posiada on w swej strukturze mikroprocesor </a:t>
            </a:r>
            <a:r>
              <a:rPr lang="pl-PL" sz="1400" dirty="0" err="1" smtClean="0"/>
              <a:t>Atmela</a:t>
            </a:r>
            <a:r>
              <a:rPr lang="pl-PL" sz="1400" dirty="0" smtClean="0"/>
              <a:t> ATmega16 na który zostało napisane oprogramowanie w języku C, tak aby zawsze optymalnie dobierał swe położenie. W górnej części tego układu jest kopułka, w której znajdują się cztery czujniki światła pełniące rolę „oczu” dla serca układu, którym jest mikroprocesor.</a:t>
            </a:r>
            <a:br>
              <a:rPr lang="pl-PL" sz="1400" dirty="0" smtClean="0"/>
            </a:br>
            <a:r>
              <a:rPr lang="pl-PL" sz="1400" dirty="0" smtClean="0"/>
              <a:t>Całość poruszana jest za pomocą 2 serwomechanizmów, jednego do ruchu obrotowego ogniwa fotowoltaicznego oraz drugiego do ruchu pochylnego. Ich praca jest odpowiednio zsynchronizowana i dopasowana do tego stopnia, że nigdy nie doprowadzą one do kolizji np. poprzez zbyt szybką zmianę pochyłu, która mogła by zachwiać całą konstrukcją i ją przewrócić.</a:t>
            </a:r>
            <a:endParaRPr lang="pl-PL" sz="1400" dirty="0"/>
          </a:p>
        </p:txBody>
      </p:sp>
      <p:pic>
        <p:nvPicPr>
          <p:cNvPr id="1026" name="Picture 2" descr="C:\Users\Adamczyk\Downloads\20130405370.jpg"/>
          <p:cNvPicPr>
            <a:picLocks noChangeAspect="1" noChangeArrowheads="1"/>
          </p:cNvPicPr>
          <p:nvPr/>
        </p:nvPicPr>
        <p:blipFill>
          <a:blip r:embed="rId2" cstate="print"/>
          <a:srcRect/>
          <a:stretch>
            <a:fillRect/>
          </a:stretch>
        </p:blipFill>
        <p:spPr bwMode="auto">
          <a:xfrm>
            <a:off x="5076056" y="1700808"/>
            <a:ext cx="2718810" cy="3625081"/>
          </a:xfrm>
          <a:prstGeom prst="rect">
            <a:avLst/>
          </a:prstGeom>
          <a:noFill/>
        </p:spPr>
      </p:pic>
      <p:sp>
        <p:nvSpPr>
          <p:cNvPr id="7" name="Symbol zastępczy zawartości 6"/>
          <p:cNvSpPr>
            <a:spLocks noGrp="1"/>
          </p:cNvSpPr>
          <p:nvPr>
            <p:ph sz="quarter" idx="2"/>
          </p:nvPr>
        </p:nvSpPr>
        <p:spPr/>
        <p:txBody>
          <a:bodyPr/>
          <a:lstStyle/>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Wykończenie i wyposażenie makiety</a:t>
            </a:r>
            <a:endParaRPr lang="pl-PL" dirty="0"/>
          </a:p>
        </p:txBody>
      </p:sp>
      <p:pic>
        <p:nvPicPr>
          <p:cNvPr id="9" name="Symbol zastępczy zawartości 8" descr="DSC_0228.JPG"/>
          <p:cNvPicPr>
            <a:picLocks noGrp="1" noChangeAspect="1"/>
          </p:cNvPicPr>
          <p:nvPr>
            <p:ph sz="quarter" idx="2"/>
          </p:nvPr>
        </p:nvPicPr>
        <p:blipFill>
          <a:blip r:embed="rId2" cstate="print"/>
          <a:stretch>
            <a:fillRect/>
          </a:stretch>
        </p:blipFill>
        <p:spPr>
          <a:xfrm rot="16200000">
            <a:off x="506016" y="3174504"/>
            <a:ext cx="3657600" cy="2438400"/>
          </a:xfrm>
        </p:spPr>
      </p:pic>
      <p:pic>
        <p:nvPicPr>
          <p:cNvPr id="10" name="Symbol zastępczy zawartości 9" descr="DSC_0229.JPG"/>
          <p:cNvPicPr>
            <a:picLocks noGrp="1" noChangeAspect="1"/>
          </p:cNvPicPr>
          <p:nvPr>
            <p:ph sz="quarter" idx="4"/>
          </p:nvPr>
        </p:nvPicPr>
        <p:blipFill>
          <a:blip r:embed="rId3" cstate="print"/>
          <a:stretch>
            <a:fillRect/>
          </a:stretch>
        </p:blipFill>
        <p:spPr>
          <a:xfrm>
            <a:off x="3995936" y="3140968"/>
            <a:ext cx="3657600" cy="2438400"/>
          </a:xfrm>
        </p:spPr>
      </p:pic>
      <p:sp>
        <p:nvSpPr>
          <p:cNvPr id="5" name="Symbol zastępczy tekstu 4"/>
          <p:cNvSpPr>
            <a:spLocks noGrp="1"/>
          </p:cNvSpPr>
          <p:nvPr>
            <p:ph type="body" sz="quarter" idx="1"/>
          </p:nvPr>
        </p:nvSpPr>
        <p:spPr>
          <a:xfrm>
            <a:off x="457200" y="1569720"/>
            <a:ext cx="7715200" cy="923176"/>
          </a:xfrm>
        </p:spPr>
        <p:txBody>
          <a:bodyPr/>
          <a:lstStyle/>
          <a:p>
            <a:r>
              <a:rPr lang="pl-PL" dirty="0" smtClean="0"/>
              <a:t>Wykonanie mebli z zapałek, pudełek, kartonu, przeciętej płyty HDF i papieru. Listwy przypodłogowe wycięte z okleiny dębowej. </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Wykończenie i wyposażenie makiety</a:t>
            </a:r>
            <a:endParaRPr lang="pl-PL" dirty="0"/>
          </a:p>
        </p:txBody>
      </p:sp>
      <p:pic>
        <p:nvPicPr>
          <p:cNvPr id="7" name="Symbol zastępczy zawartości 6" descr="DSC_0278.JPG"/>
          <p:cNvPicPr>
            <a:picLocks noGrp="1" noChangeAspect="1"/>
          </p:cNvPicPr>
          <p:nvPr>
            <p:ph sz="quarter" idx="2"/>
          </p:nvPr>
        </p:nvPicPr>
        <p:blipFill>
          <a:blip r:embed="rId2" cstate="print"/>
          <a:stretch>
            <a:fillRect/>
          </a:stretch>
        </p:blipFill>
        <p:spPr>
          <a:xfrm>
            <a:off x="323528" y="1484784"/>
            <a:ext cx="4320480" cy="2880320"/>
          </a:xfrm>
        </p:spPr>
      </p:pic>
      <p:pic>
        <p:nvPicPr>
          <p:cNvPr id="8" name="Symbol zastępczy zawartości 7" descr="DSC_0458.JPG"/>
          <p:cNvPicPr>
            <a:picLocks noGrp="1" noChangeAspect="1"/>
          </p:cNvPicPr>
          <p:nvPr>
            <p:ph sz="quarter" idx="4"/>
          </p:nvPr>
        </p:nvPicPr>
        <p:blipFill>
          <a:blip r:embed="rId3" cstate="print"/>
          <a:stretch>
            <a:fillRect/>
          </a:stretch>
        </p:blipFill>
        <p:spPr>
          <a:xfrm>
            <a:off x="3995936" y="3212976"/>
            <a:ext cx="4115358" cy="274357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Zagospodarowanie terenu w koło budynku pod teren zielony</a:t>
            </a:r>
            <a:endParaRPr lang="pl-PL" dirty="0"/>
          </a:p>
        </p:txBody>
      </p:sp>
      <p:pic>
        <p:nvPicPr>
          <p:cNvPr id="7" name="Symbol zastępczy zawartości 6" descr="DSC_0260.JPG"/>
          <p:cNvPicPr>
            <a:picLocks noGrp="1" noChangeAspect="1"/>
          </p:cNvPicPr>
          <p:nvPr>
            <p:ph sz="quarter" idx="2"/>
          </p:nvPr>
        </p:nvPicPr>
        <p:blipFill>
          <a:blip r:embed="rId2" cstate="print"/>
          <a:stretch>
            <a:fillRect/>
          </a:stretch>
        </p:blipFill>
        <p:spPr>
          <a:xfrm>
            <a:off x="457200" y="3086100"/>
            <a:ext cx="3657600" cy="2438400"/>
          </a:xfrm>
        </p:spPr>
      </p:pic>
      <p:sp>
        <p:nvSpPr>
          <p:cNvPr id="5" name="Symbol zastępczy tekstu 4"/>
          <p:cNvSpPr>
            <a:spLocks noGrp="1"/>
          </p:cNvSpPr>
          <p:nvPr>
            <p:ph type="body" sz="quarter" idx="1"/>
          </p:nvPr>
        </p:nvSpPr>
        <p:spPr>
          <a:xfrm>
            <a:off x="457200" y="1569720"/>
            <a:ext cx="7715200" cy="658368"/>
          </a:xfrm>
        </p:spPr>
        <p:txBody>
          <a:bodyPr/>
          <a:lstStyle/>
          <a:p>
            <a:r>
              <a:rPr lang="pl-PL" dirty="0" smtClean="0"/>
              <a:t>Płyta, na której znajduje się makieta została wykonana z płyty wiórowej. </a:t>
            </a:r>
            <a:endParaRPr lang="pl-PL" dirty="0"/>
          </a:p>
        </p:txBody>
      </p:sp>
      <p:pic>
        <p:nvPicPr>
          <p:cNvPr id="10" name="Symbol zastępczy zawartości 9" descr="DSC_0451.JPG"/>
          <p:cNvPicPr>
            <a:picLocks noGrp="1" noChangeAspect="1"/>
          </p:cNvPicPr>
          <p:nvPr>
            <p:ph sz="quarter" idx="4"/>
          </p:nvPr>
        </p:nvPicPr>
        <p:blipFill>
          <a:blip r:embed="rId3" cstate="print"/>
          <a:stretch>
            <a:fillRect/>
          </a:stretch>
        </p:blipFill>
        <p:spPr>
          <a:xfrm>
            <a:off x="4371975" y="3086100"/>
            <a:ext cx="3657600" cy="24384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Zagospodarowanie terenu w koło budynku pod teren zielony</a:t>
            </a:r>
            <a:endParaRPr lang="pl-PL" dirty="0"/>
          </a:p>
        </p:txBody>
      </p:sp>
      <p:pic>
        <p:nvPicPr>
          <p:cNvPr id="7" name="Symbol zastępczy zawartości 6" descr="DSC_0473.JPG"/>
          <p:cNvPicPr>
            <a:picLocks noGrp="1" noChangeAspect="1"/>
          </p:cNvPicPr>
          <p:nvPr>
            <p:ph sz="quarter" idx="2"/>
          </p:nvPr>
        </p:nvPicPr>
        <p:blipFill>
          <a:blip r:embed="rId2" cstate="print"/>
          <a:stretch>
            <a:fillRect/>
          </a:stretch>
        </p:blipFill>
        <p:spPr>
          <a:xfrm>
            <a:off x="457200" y="3086100"/>
            <a:ext cx="3657600" cy="2438400"/>
          </a:xfrm>
        </p:spPr>
      </p:pic>
      <p:pic>
        <p:nvPicPr>
          <p:cNvPr id="8" name="Symbol zastępczy zawartości 7" descr="DSC_0482.JPG"/>
          <p:cNvPicPr>
            <a:picLocks noGrp="1" noChangeAspect="1"/>
          </p:cNvPicPr>
          <p:nvPr>
            <p:ph sz="quarter" idx="4"/>
          </p:nvPr>
        </p:nvPicPr>
        <p:blipFill>
          <a:blip r:embed="rId3" cstate="print"/>
          <a:stretch>
            <a:fillRect/>
          </a:stretch>
        </p:blipFill>
        <p:spPr>
          <a:xfrm>
            <a:off x="4371975" y="3086100"/>
            <a:ext cx="3657600" cy="2438400"/>
          </a:xfrm>
        </p:spPr>
      </p:pic>
      <p:sp>
        <p:nvSpPr>
          <p:cNvPr id="5" name="Symbol zastępczy tekstu 4"/>
          <p:cNvSpPr>
            <a:spLocks noGrp="1"/>
          </p:cNvSpPr>
          <p:nvPr>
            <p:ph type="body" sz="quarter" idx="1"/>
          </p:nvPr>
        </p:nvSpPr>
        <p:spPr>
          <a:xfrm>
            <a:off x="457200" y="1569720"/>
            <a:ext cx="7643192" cy="1211208"/>
          </a:xfrm>
        </p:spPr>
        <p:txBody>
          <a:bodyPr/>
          <a:lstStyle/>
          <a:p>
            <a:r>
              <a:rPr lang="pl-PL" dirty="0" smtClean="0"/>
              <a:t>Dookoła budynku szkoły została przyklejona trawa elektrostatyczna, parking został wyklejony brystolem, a </a:t>
            </a:r>
            <a:r>
              <a:rPr lang="pl-PL" dirty="0" smtClean="0"/>
              <a:t> </a:t>
            </a:r>
            <a:r>
              <a:rPr lang="pl-PL" dirty="0" smtClean="0"/>
              <a:t>na resztę terenu został przyklejony piasek.  Zamocowano także jeden wiatrak. </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Złożenie całej makiety. </a:t>
            </a:r>
            <a:endParaRPr lang="pl-PL" dirty="0"/>
          </a:p>
        </p:txBody>
      </p:sp>
      <p:pic>
        <p:nvPicPr>
          <p:cNvPr id="7" name="Symbol zastępczy zawartości 6" descr="DSC_0545.JPG"/>
          <p:cNvPicPr>
            <a:picLocks noGrp="1" noChangeAspect="1"/>
          </p:cNvPicPr>
          <p:nvPr>
            <p:ph sz="quarter" idx="2"/>
          </p:nvPr>
        </p:nvPicPr>
        <p:blipFill>
          <a:blip r:embed="rId2" cstate="print"/>
          <a:stretch>
            <a:fillRect/>
          </a:stretch>
        </p:blipFill>
        <p:spPr>
          <a:xfrm>
            <a:off x="457200" y="3086100"/>
            <a:ext cx="3657600" cy="2438400"/>
          </a:xfrm>
        </p:spPr>
      </p:pic>
      <p:pic>
        <p:nvPicPr>
          <p:cNvPr id="8" name="Symbol zastępczy zawartości 7" descr="DSC_0581.JPG"/>
          <p:cNvPicPr>
            <a:picLocks noGrp="1" noChangeAspect="1"/>
          </p:cNvPicPr>
          <p:nvPr>
            <p:ph sz="quarter" idx="4"/>
          </p:nvPr>
        </p:nvPicPr>
        <p:blipFill>
          <a:blip r:embed="rId3" cstate="print"/>
          <a:stretch>
            <a:fillRect/>
          </a:stretch>
        </p:blipFill>
        <p:spPr>
          <a:xfrm rot="5400000">
            <a:off x="4371975" y="3086100"/>
            <a:ext cx="3657600" cy="2438400"/>
          </a:xfrm>
        </p:spPr>
      </p:pic>
      <p:sp>
        <p:nvSpPr>
          <p:cNvPr id="5" name="Symbol zastępczy tekstu 4"/>
          <p:cNvSpPr>
            <a:spLocks noGrp="1"/>
          </p:cNvSpPr>
          <p:nvPr>
            <p:ph type="body" sz="quarter" idx="1"/>
          </p:nvPr>
        </p:nvSpPr>
        <p:spPr>
          <a:xfrm>
            <a:off x="457200" y="1569720"/>
            <a:ext cx="7643192" cy="658368"/>
          </a:xfrm>
        </p:spPr>
        <p:txBody>
          <a:bodyPr/>
          <a:lstStyle/>
          <a:p>
            <a:r>
              <a:rPr lang="pl-PL" dirty="0" smtClean="0"/>
              <a:t>Złożenie poszczególnych kondygnacji, zamontowanie instalacji elektrycznej. </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Prezentacja</a:t>
            </a:r>
            <a:endParaRPr lang="pl-PL" dirty="0"/>
          </a:p>
        </p:txBody>
      </p:sp>
      <p:pic>
        <p:nvPicPr>
          <p:cNvPr id="7" name="Symbol zastępczy zawartości 6" descr="DSC_0676.JPG"/>
          <p:cNvPicPr>
            <a:picLocks noGrp="1" noChangeAspect="1"/>
          </p:cNvPicPr>
          <p:nvPr>
            <p:ph sz="quarter" idx="2"/>
          </p:nvPr>
        </p:nvPicPr>
        <p:blipFill>
          <a:blip r:embed="rId2" cstate="print"/>
          <a:stretch>
            <a:fillRect/>
          </a:stretch>
        </p:blipFill>
        <p:spPr>
          <a:xfrm>
            <a:off x="457200" y="3086100"/>
            <a:ext cx="3657600" cy="2438400"/>
          </a:xfrm>
        </p:spPr>
      </p:pic>
      <p:pic>
        <p:nvPicPr>
          <p:cNvPr id="8" name="Symbol zastępczy zawartości 7" descr="DSC_0659.JPG"/>
          <p:cNvPicPr>
            <a:picLocks noGrp="1" noChangeAspect="1"/>
          </p:cNvPicPr>
          <p:nvPr>
            <p:ph sz="quarter" idx="4"/>
          </p:nvPr>
        </p:nvPicPr>
        <p:blipFill>
          <a:blip r:embed="rId3" cstate="print"/>
          <a:stretch>
            <a:fillRect/>
          </a:stretch>
        </p:blipFill>
        <p:spPr>
          <a:xfrm>
            <a:off x="4371975" y="3086100"/>
            <a:ext cx="3657600" cy="2438400"/>
          </a:xfrm>
        </p:spPr>
      </p:pic>
      <p:sp>
        <p:nvSpPr>
          <p:cNvPr id="5" name="Symbol zastępczy tekstu 4"/>
          <p:cNvSpPr>
            <a:spLocks noGrp="1"/>
          </p:cNvSpPr>
          <p:nvPr>
            <p:ph type="body" sz="quarter" idx="1"/>
          </p:nvPr>
        </p:nvSpPr>
        <p:spPr>
          <a:xfrm>
            <a:off x="457200" y="1569720"/>
            <a:ext cx="7571184" cy="658368"/>
          </a:xfrm>
        </p:spPr>
        <p:txBody>
          <a:bodyPr/>
          <a:lstStyle/>
          <a:p>
            <a:r>
              <a:rPr lang="pl-PL" dirty="0" smtClean="0"/>
              <a:t>Makietę zaprezentowaliśmy uczniom na korytarzu głównym w naszej szkole. </a:t>
            </a:r>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Galeria</a:t>
            </a:r>
            <a:endParaRPr lang="pl-PL" dirty="0"/>
          </a:p>
        </p:txBody>
      </p:sp>
      <p:sp>
        <p:nvSpPr>
          <p:cNvPr id="8" name="Symbol zastępczy tekstu 7"/>
          <p:cNvSpPr>
            <a:spLocks noGrp="1"/>
          </p:cNvSpPr>
          <p:nvPr>
            <p:ph type="body" idx="1"/>
          </p:nvPr>
        </p:nvSpPr>
        <p:spPr/>
        <p:txBody>
          <a:bodyPr/>
          <a:lstStyle/>
          <a:p>
            <a:endParaRPr lang="pl-P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9" name="Symbol zastępczy zawartości 8" descr="DSC_0229.JPG"/>
          <p:cNvPicPr>
            <a:picLocks noGrp="1" noChangeAspect="1"/>
          </p:cNvPicPr>
          <p:nvPr>
            <p:ph sz="quarter" idx="1"/>
          </p:nvPr>
        </p:nvPicPr>
        <p:blipFill>
          <a:blip r:embed="rId2" cstate="print"/>
          <a:stretch>
            <a:fillRect/>
          </a:stretch>
        </p:blipFill>
        <p:spPr>
          <a:xfrm>
            <a:off x="323528" y="1484784"/>
            <a:ext cx="5040560" cy="3360373"/>
          </a:xfrm>
        </p:spPr>
      </p:pic>
      <p:pic>
        <p:nvPicPr>
          <p:cNvPr id="10" name="Symbol zastępczy zawartości 9" descr="DSC_0231.JPG"/>
          <p:cNvPicPr>
            <a:picLocks noGrp="1" noChangeAspect="1"/>
          </p:cNvPicPr>
          <p:nvPr>
            <p:ph sz="quarter" idx="2"/>
          </p:nvPr>
        </p:nvPicPr>
        <p:blipFill>
          <a:blip r:embed="rId3" cstate="print"/>
          <a:stretch>
            <a:fillRect/>
          </a:stretch>
        </p:blipFill>
        <p:spPr>
          <a:xfrm rot="16200000">
            <a:off x="4666997" y="1821837"/>
            <a:ext cx="4614602" cy="307640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Początki.</a:t>
            </a:r>
            <a:endParaRPr lang="pl-PL" dirty="0"/>
          </a:p>
        </p:txBody>
      </p:sp>
      <p:sp>
        <p:nvSpPr>
          <p:cNvPr id="3" name="Symbol zastępczy zawartości 2"/>
          <p:cNvSpPr>
            <a:spLocks noGrp="1"/>
          </p:cNvSpPr>
          <p:nvPr>
            <p:ph sz="quarter" idx="1"/>
          </p:nvPr>
        </p:nvSpPr>
        <p:spPr/>
        <p:txBody>
          <a:bodyPr/>
          <a:lstStyle/>
          <a:p>
            <a:r>
              <a:rPr lang="pl-PL" dirty="0" smtClean="0"/>
              <a:t>Długo myśleliśmy wraz z opiekunami jak podsumować naszą pracę związaną z zajęciami z odnawialnych źródeł energii. Zależało nam by praca ta mogłaby być zaprezentowana całej szkole i nie tylko. Makieta z budynkiem naszej szkoły okazała się bardzo dobrym pomysłem.</a:t>
            </a:r>
            <a:br>
              <a:rPr lang="pl-PL" dirty="0" smtClean="0"/>
            </a:br>
            <a:r>
              <a:rPr lang="pl-PL" dirty="0" smtClean="0"/>
              <a:t>W czasie jej wykonania natrafialiśmy na pewne trudności, jednak efekt końcowy pozytywnie zaskoczył nie tylko nas, ale także uczniów i nauczycieli naszej szkoły… </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descr="DSC_0237.JPG"/>
          <p:cNvPicPr>
            <a:picLocks noGrp="1" noChangeAspect="1"/>
          </p:cNvPicPr>
          <p:nvPr>
            <p:ph sz="quarter" idx="1"/>
          </p:nvPr>
        </p:nvPicPr>
        <p:blipFill>
          <a:blip r:embed="rId2" cstate="print"/>
          <a:stretch>
            <a:fillRect/>
          </a:stretch>
        </p:blipFill>
        <p:spPr>
          <a:xfrm>
            <a:off x="395536" y="332656"/>
            <a:ext cx="4618856" cy="3079237"/>
          </a:xfrm>
        </p:spPr>
      </p:pic>
      <p:pic>
        <p:nvPicPr>
          <p:cNvPr id="6" name="Symbol zastępczy zawartości 5" descr="DSC_0321.JPG"/>
          <p:cNvPicPr>
            <a:picLocks noGrp="1" noChangeAspect="1"/>
          </p:cNvPicPr>
          <p:nvPr>
            <p:ph sz="quarter" idx="2"/>
          </p:nvPr>
        </p:nvPicPr>
        <p:blipFill>
          <a:blip r:embed="rId3" cstate="print"/>
          <a:stretch>
            <a:fillRect/>
          </a:stretch>
        </p:blipFill>
        <p:spPr>
          <a:xfrm>
            <a:off x="3275856" y="3140968"/>
            <a:ext cx="4815408" cy="321027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descr="DSC_0428.JPG"/>
          <p:cNvPicPr>
            <a:picLocks noGrp="1" noChangeAspect="1"/>
          </p:cNvPicPr>
          <p:nvPr>
            <p:ph sz="quarter" idx="1"/>
          </p:nvPr>
        </p:nvPicPr>
        <p:blipFill>
          <a:blip r:embed="rId2" cstate="print"/>
          <a:stretch>
            <a:fillRect/>
          </a:stretch>
        </p:blipFill>
        <p:spPr>
          <a:xfrm>
            <a:off x="251520" y="692696"/>
            <a:ext cx="5247456" cy="3498304"/>
          </a:xfrm>
        </p:spPr>
      </p:pic>
      <p:pic>
        <p:nvPicPr>
          <p:cNvPr id="6" name="Symbol zastępczy zawartości 5" descr="DSC_0487.JPG"/>
          <p:cNvPicPr>
            <a:picLocks noGrp="1" noChangeAspect="1"/>
          </p:cNvPicPr>
          <p:nvPr>
            <p:ph sz="quarter" idx="2"/>
          </p:nvPr>
        </p:nvPicPr>
        <p:blipFill>
          <a:blip r:embed="rId3" cstate="print"/>
          <a:stretch>
            <a:fillRect/>
          </a:stretch>
        </p:blipFill>
        <p:spPr>
          <a:xfrm rot="5400000">
            <a:off x="4090931" y="1893845"/>
            <a:ext cx="5046650" cy="336443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descr="DSC_0541.JPG"/>
          <p:cNvPicPr>
            <a:picLocks noGrp="1" noChangeAspect="1"/>
          </p:cNvPicPr>
          <p:nvPr>
            <p:ph sz="quarter" idx="1"/>
          </p:nvPr>
        </p:nvPicPr>
        <p:blipFill>
          <a:blip r:embed="rId2" cstate="print"/>
          <a:stretch>
            <a:fillRect/>
          </a:stretch>
        </p:blipFill>
        <p:spPr>
          <a:xfrm>
            <a:off x="395536" y="260648"/>
            <a:ext cx="4968552" cy="3312368"/>
          </a:xfrm>
        </p:spPr>
      </p:pic>
      <p:pic>
        <p:nvPicPr>
          <p:cNvPr id="6" name="Symbol zastępczy zawartości 5" descr="DSC_0575.JPG"/>
          <p:cNvPicPr>
            <a:picLocks noGrp="1" noChangeAspect="1"/>
          </p:cNvPicPr>
          <p:nvPr>
            <p:ph sz="quarter" idx="2"/>
          </p:nvPr>
        </p:nvPicPr>
        <p:blipFill>
          <a:blip r:embed="rId3" cstate="print"/>
          <a:stretch>
            <a:fillRect/>
          </a:stretch>
        </p:blipFill>
        <p:spPr>
          <a:xfrm>
            <a:off x="3347864" y="3140968"/>
            <a:ext cx="5031432" cy="335428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Coś na wesoło </a:t>
            </a:r>
            <a:r>
              <a:rPr lang="pl-PL" dirty="0" smtClean="0">
                <a:sym typeface="Wingdings" pitchFamily="2" charset="2"/>
              </a:rPr>
              <a:t></a:t>
            </a:r>
            <a:endParaRPr lang="pl-PL" dirty="0"/>
          </a:p>
        </p:txBody>
      </p:sp>
      <p:pic>
        <p:nvPicPr>
          <p:cNvPr id="9" name="Symbol zastępczy zawartości 8" descr="DSC_0330.JPG"/>
          <p:cNvPicPr>
            <a:picLocks noGrp="1" noChangeAspect="1"/>
          </p:cNvPicPr>
          <p:nvPr>
            <p:ph sz="quarter" idx="2"/>
          </p:nvPr>
        </p:nvPicPr>
        <p:blipFill>
          <a:blip r:embed="rId2" cstate="print"/>
          <a:stretch>
            <a:fillRect/>
          </a:stretch>
        </p:blipFill>
        <p:spPr>
          <a:xfrm>
            <a:off x="611560" y="1474912"/>
            <a:ext cx="4752528" cy="3168352"/>
          </a:xfrm>
        </p:spPr>
      </p:pic>
      <p:pic>
        <p:nvPicPr>
          <p:cNvPr id="10" name="Symbol zastępczy zawartości 9" descr="DSC_0556.JPG"/>
          <p:cNvPicPr>
            <a:picLocks noGrp="1" noChangeAspect="1"/>
          </p:cNvPicPr>
          <p:nvPr>
            <p:ph sz="quarter" idx="4"/>
          </p:nvPr>
        </p:nvPicPr>
        <p:blipFill>
          <a:blip r:embed="rId3" cstate="print"/>
          <a:stretch>
            <a:fillRect/>
          </a:stretch>
        </p:blipFill>
        <p:spPr>
          <a:xfrm rot="6026531">
            <a:off x="4516440" y="2478481"/>
            <a:ext cx="4212468" cy="280831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7" name="Symbol zastępczy zawartości 6" descr="DSC_0358.JPG"/>
          <p:cNvPicPr>
            <a:picLocks noGrp="1" noChangeAspect="1"/>
          </p:cNvPicPr>
          <p:nvPr>
            <p:ph sz="quarter" idx="2"/>
          </p:nvPr>
        </p:nvPicPr>
        <p:blipFill>
          <a:blip r:embed="rId2" cstate="print"/>
          <a:stretch>
            <a:fillRect/>
          </a:stretch>
        </p:blipFill>
        <p:spPr>
          <a:xfrm>
            <a:off x="467544" y="332656"/>
            <a:ext cx="4655418" cy="3103612"/>
          </a:xfrm>
        </p:spPr>
      </p:pic>
      <p:pic>
        <p:nvPicPr>
          <p:cNvPr id="8" name="Symbol zastępczy zawartości 7" descr="DSC_0388.JPG"/>
          <p:cNvPicPr>
            <a:picLocks noGrp="1" noChangeAspect="1"/>
          </p:cNvPicPr>
          <p:nvPr>
            <p:ph sz="quarter" idx="4"/>
          </p:nvPr>
        </p:nvPicPr>
        <p:blipFill>
          <a:blip r:embed="rId3" cstate="print"/>
          <a:stretch>
            <a:fillRect/>
          </a:stretch>
        </p:blipFill>
        <p:spPr>
          <a:xfrm>
            <a:off x="3203848" y="3068960"/>
            <a:ext cx="4753719" cy="316914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endParaRPr lang="pl-PL"/>
          </a:p>
        </p:txBody>
      </p:sp>
      <p:pic>
        <p:nvPicPr>
          <p:cNvPr id="13" name="Symbol zastępczy zawartości 12" descr="DSC_0593.JPG"/>
          <p:cNvPicPr>
            <a:picLocks noGrp="1" noChangeAspect="1"/>
          </p:cNvPicPr>
          <p:nvPr>
            <p:ph sz="quarter" idx="2"/>
          </p:nvPr>
        </p:nvPicPr>
        <p:blipFill>
          <a:blip r:embed="rId2" cstate="print"/>
          <a:stretch>
            <a:fillRect/>
          </a:stretch>
        </p:blipFill>
        <p:spPr>
          <a:xfrm>
            <a:off x="3059832" y="2996952"/>
            <a:ext cx="5228183" cy="3485455"/>
          </a:xfrm>
        </p:spPr>
      </p:pic>
      <p:pic>
        <p:nvPicPr>
          <p:cNvPr id="12" name="Symbol zastępczy zawartości 11" descr="DSC_0393.JPG"/>
          <p:cNvPicPr>
            <a:picLocks noGrp="1" noChangeAspect="1"/>
          </p:cNvPicPr>
          <p:nvPr>
            <p:ph sz="quarter" idx="1"/>
          </p:nvPr>
        </p:nvPicPr>
        <p:blipFill>
          <a:blip r:embed="rId3" cstate="print"/>
          <a:stretch>
            <a:fillRect/>
          </a:stretch>
        </p:blipFill>
        <p:spPr>
          <a:xfrm>
            <a:off x="395536" y="260648"/>
            <a:ext cx="4782852" cy="318856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5" name="Symbol zastępczy zawartości 4" descr="DSC_0639.JPG"/>
          <p:cNvPicPr>
            <a:picLocks noGrp="1" noChangeAspect="1"/>
          </p:cNvPicPr>
          <p:nvPr>
            <p:ph sz="quarter" idx="1"/>
          </p:nvPr>
        </p:nvPicPr>
        <p:blipFill>
          <a:blip r:embed="rId2" cstate="print"/>
          <a:stretch>
            <a:fillRect/>
          </a:stretch>
        </p:blipFill>
        <p:spPr>
          <a:xfrm>
            <a:off x="323528" y="1124744"/>
            <a:ext cx="4978896" cy="3319264"/>
          </a:xfrm>
        </p:spPr>
      </p:pic>
      <p:pic>
        <p:nvPicPr>
          <p:cNvPr id="6" name="Symbol zastępczy zawartości 5" descr="DSC_0586.JPG"/>
          <p:cNvPicPr>
            <a:picLocks noGrp="1" noChangeAspect="1"/>
          </p:cNvPicPr>
          <p:nvPr>
            <p:ph sz="quarter" idx="2"/>
          </p:nvPr>
        </p:nvPicPr>
        <p:blipFill>
          <a:blip r:embed="rId3" cstate="print"/>
          <a:stretch>
            <a:fillRect/>
          </a:stretch>
        </p:blipFill>
        <p:spPr>
          <a:xfrm rot="17012065">
            <a:off x="4061371" y="1990908"/>
            <a:ext cx="5001041" cy="333402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Teoria i nauka w badaniach. </a:t>
            </a:r>
            <a:endParaRPr lang="pl-PL" dirty="0"/>
          </a:p>
        </p:txBody>
      </p:sp>
      <p:pic>
        <p:nvPicPr>
          <p:cNvPr id="5" name="Symbol zastępczy zawartości 4" descr="SDC18377.JPG"/>
          <p:cNvPicPr>
            <a:picLocks noGrp="1" noChangeAspect="1"/>
          </p:cNvPicPr>
          <p:nvPr>
            <p:ph sz="quarter" idx="2"/>
          </p:nvPr>
        </p:nvPicPr>
        <p:blipFill>
          <a:blip r:embed="rId2" cstate="print"/>
          <a:stretch>
            <a:fillRect/>
          </a:stretch>
        </p:blipFill>
        <p:spPr>
          <a:xfrm>
            <a:off x="611560" y="1412776"/>
            <a:ext cx="3657600" cy="2743200"/>
          </a:xfrm>
        </p:spPr>
      </p:pic>
      <p:sp>
        <p:nvSpPr>
          <p:cNvPr id="11" name="Symbol zastępczy zawartości 10"/>
          <p:cNvSpPr>
            <a:spLocks noGrp="1"/>
          </p:cNvSpPr>
          <p:nvPr>
            <p:ph sz="quarter" idx="4"/>
          </p:nvPr>
        </p:nvSpPr>
        <p:spPr>
          <a:xfrm>
            <a:off x="611560" y="4149080"/>
            <a:ext cx="3744416" cy="2518048"/>
          </a:xfrm>
        </p:spPr>
        <p:txBody>
          <a:bodyPr>
            <a:normAutofit/>
          </a:bodyPr>
          <a:lstStyle/>
          <a:p>
            <a:r>
              <a:rPr lang="pl-PL" dirty="0" smtClean="0"/>
              <a:t>Podczas zajęć zdobyliśmy wiedzę niezbędną przy wykonywaniu późniejszej makiety. </a:t>
            </a:r>
            <a:endParaRPr lang="pl-PL" dirty="0"/>
          </a:p>
        </p:txBody>
      </p:sp>
      <p:pic>
        <p:nvPicPr>
          <p:cNvPr id="6" name="Obraz 5" descr="SDC18378.JPG"/>
          <p:cNvPicPr>
            <a:picLocks noChangeAspect="1"/>
          </p:cNvPicPr>
          <p:nvPr/>
        </p:nvPicPr>
        <p:blipFill>
          <a:blip r:embed="rId3" cstate="print"/>
          <a:stretch>
            <a:fillRect/>
          </a:stretch>
        </p:blipFill>
        <p:spPr>
          <a:xfrm rot="5400000">
            <a:off x="4405545" y="1939271"/>
            <a:ext cx="3635896" cy="2726922"/>
          </a:xfrm>
          <a:prstGeom prst="rect">
            <a:avLst/>
          </a:prstGeom>
        </p:spPr>
      </p:pic>
      <p:sp>
        <p:nvSpPr>
          <p:cNvPr id="8" name="pole tekstowe 7"/>
          <p:cNvSpPr txBox="1"/>
          <p:nvPr/>
        </p:nvSpPr>
        <p:spPr>
          <a:xfrm>
            <a:off x="539552" y="4365104"/>
            <a:ext cx="4392488" cy="369332"/>
          </a:xfrm>
          <a:prstGeom prst="rect">
            <a:avLst/>
          </a:prstGeom>
          <a:noFill/>
        </p:spPr>
        <p:txBody>
          <a:bodyPr wrap="square" rtlCol="0">
            <a:spAutoFit/>
          </a:bodyPr>
          <a:lstStyle/>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Wykonywanie makiety</a:t>
            </a:r>
            <a:endParaRPr lang="pl-PL" dirty="0"/>
          </a:p>
        </p:txBody>
      </p:sp>
      <p:sp>
        <p:nvSpPr>
          <p:cNvPr id="10" name="Symbol zastępczy tekstu 9"/>
          <p:cNvSpPr>
            <a:spLocks noGrp="1"/>
          </p:cNvSpPr>
          <p:nvPr>
            <p:ph type="body" idx="1"/>
          </p:nvPr>
        </p:nvSpPr>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Przeprowadzenie inwentaryzacji budynku</a:t>
            </a:r>
            <a:endParaRPr lang="pl-PL" dirty="0"/>
          </a:p>
        </p:txBody>
      </p:sp>
      <p:sp>
        <p:nvSpPr>
          <p:cNvPr id="5" name="Symbol zastępczy zawartości 4"/>
          <p:cNvSpPr>
            <a:spLocks noGrp="1"/>
          </p:cNvSpPr>
          <p:nvPr>
            <p:ph sz="quarter" idx="1"/>
          </p:nvPr>
        </p:nvSpPr>
        <p:spPr/>
        <p:txBody>
          <a:bodyPr/>
          <a:lstStyle/>
          <a:p>
            <a:r>
              <a:rPr lang="pl-PL" dirty="0" smtClean="0"/>
              <a:t>Dziewczyny jako uczennice technikum budowlanego zajęły się inwentaryzacją budynku Zespołu Szkół Politechnicznych. Wykonały wstępny projekt makiety, stworzyły skale w jakiej przedstawiony zostanie model szkoły. </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Wycięcie i złożenie </a:t>
            </a:r>
            <a:r>
              <a:rPr lang="pl-PL" smtClean="0"/>
              <a:t>ścian zewnętrznych</a:t>
            </a:r>
            <a:endParaRPr lang="pl-PL" dirty="0"/>
          </a:p>
        </p:txBody>
      </p:sp>
      <p:pic>
        <p:nvPicPr>
          <p:cNvPr id="7" name="Symbol zastępczy zawartości 6" descr="SDC18404.JPG"/>
          <p:cNvPicPr>
            <a:picLocks noGrp="1" noChangeAspect="1"/>
          </p:cNvPicPr>
          <p:nvPr>
            <p:ph sz="quarter" idx="2"/>
          </p:nvPr>
        </p:nvPicPr>
        <p:blipFill>
          <a:blip r:embed="rId2" cstate="print"/>
          <a:stretch>
            <a:fillRect/>
          </a:stretch>
        </p:blipFill>
        <p:spPr>
          <a:xfrm>
            <a:off x="457200" y="2933700"/>
            <a:ext cx="3657600" cy="2743200"/>
          </a:xfrm>
        </p:spPr>
      </p:pic>
      <p:pic>
        <p:nvPicPr>
          <p:cNvPr id="8" name="Symbol zastępczy zawartości 7" descr="SDC18405.JPG"/>
          <p:cNvPicPr>
            <a:picLocks noGrp="1" noChangeAspect="1"/>
          </p:cNvPicPr>
          <p:nvPr>
            <p:ph sz="quarter" idx="4"/>
          </p:nvPr>
        </p:nvPicPr>
        <p:blipFill>
          <a:blip r:embed="rId3" cstate="print"/>
          <a:stretch>
            <a:fillRect/>
          </a:stretch>
        </p:blipFill>
        <p:spPr>
          <a:xfrm>
            <a:off x="4371975" y="2933700"/>
            <a:ext cx="3657600" cy="2743200"/>
          </a:xfrm>
        </p:spPr>
      </p:pic>
      <p:sp>
        <p:nvSpPr>
          <p:cNvPr id="9" name="Symbol zastępczy tekstu 8"/>
          <p:cNvSpPr>
            <a:spLocks noGrp="1"/>
          </p:cNvSpPr>
          <p:nvPr>
            <p:ph type="body" sz="quarter" idx="1"/>
          </p:nvPr>
        </p:nvSpPr>
        <p:spPr>
          <a:xfrm>
            <a:off x="457200" y="1569720"/>
            <a:ext cx="7571184" cy="658368"/>
          </a:xfrm>
        </p:spPr>
        <p:txBody>
          <a:bodyPr/>
          <a:lstStyle/>
          <a:p>
            <a:r>
              <a:rPr lang="pl-PL" dirty="0" smtClean="0"/>
              <a:t>Ściany zostały wykonane z płyty MDF.  </a:t>
            </a: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Pomalowanie ścian oraz wykonanie klatki schodowej. </a:t>
            </a:r>
            <a:endParaRPr lang="pl-PL" dirty="0"/>
          </a:p>
        </p:txBody>
      </p:sp>
      <p:pic>
        <p:nvPicPr>
          <p:cNvPr id="7" name="Symbol zastępczy zawartości 6" descr="SDC18416.JPG"/>
          <p:cNvPicPr>
            <a:picLocks noGrp="1" noChangeAspect="1"/>
          </p:cNvPicPr>
          <p:nvPr>
            <p:ph sz="quarter" idx="2"/>
          </p:nvPr>
        </p:nvPicPr>
        <p:blipFill>
          <a:blip r:embed="rId2" cstate="print"/>
          <a:stretch>
            <a:fillRect/>
          </a:stretch>
        </p:blipFill>
        <p:spPr>
          <a:xfrm>
            <a:off x="457200" y="2933700"/>
            <a:ext cx="3657600" cy="2743200"/>
          </a:xfrm>
        </p:spPr>
      </p:pic>
      <p:pic>
        <p:nvPicPr>
          <p:cNvPr id="8" name="Symbol zastępczy zawartości 7" descr="SDC18430.JPG"/>
          <p:cNvPicPr>
            <a:picLocks noGrp="1" noChangeAspect="1"/>
          </p:cNvPicPr>
          <p:nvPr>
            <p:ph sz="quarter" idx="4"/>
          </p:nvPr>
        </p:nvPicPr>
        <p:blipFill>
          <a:blip r:embed="rId3" cstate="print"/>
          <a:stretch>
            <a:fillRect/>
          </a:stretch>
        </p:blipFill>
        <p:spPr>
          <a:xfrm>
            <a:off x="4371975" y="2933700"/>
            <a:ext cx="3657600" cy="2743200"/>
          </a:xfrm>
        </p:spPr>
      </p:pic>
      <p:sp>
        <p:nvSpPr>
          <p:cNvPr id="5" name="Symbol zastępczy tekstu 4"/>
          <p:cNvSpPr>
            <a:spLocks noGrp="1"/>
          </p:cNvSpPr>
          <p:nvPr>
            <p:ph type="body" sz="quarter" idx="1"/>
          </p:nvPr>
        </p:nvSpPr>
        <p:spPr>
          <a:xfrm>
            <a:off x="457200" y="1569720"/>
            <a:ext cx="7571184" cy="923176"/>
          </a:xfrm>
        </p:spPr>
        <p:txBody>
          <a:bodyPr/>
          <a:lstStyle/>
          <a:p>
            <a:r>
              <a:rPr lang="pl-PL" dirty="0" smtClean="0"/>
              <a:t>Pomalowane zostały lakierem matowym. Klatka schodowa powstała z brystolu, a balustrada z wykałaczek, a następnie pomalowana. </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Zamontowanie ścianek działowych oraz naklejenie drzwi i montaż okien. </a:t>
            </a:r>
            <a:endParaRPr lang="pl-PL" dirty="0"/>
          </a:p>
        </p:txBody>
      </p:sp>
      <p:pic>
        <p:nvPicPr>
          <p:cNvPr id="7" name="Symbol zastępczy zawartości 6" descr="DSC_0197.JPG"/>
          <p:cNvPicPr>
            <a:picLocks noGrp="1" noChangeAspect="1"/>
          </p:cNvPicPr>
          <p:nvPr>
            <p:ph sz="quarter" idx="2"/>
          </p:nvPr>
        </p:nvPicPr>
        <p:blipFill>
          <a:blip r:embed="rId2" cstate="print"/>
          <a:stretch>
            <a:fillRect/>
          </a:stretch>
        </p:blipFill>
        <p:spPr>
          <a:xfrm>
            <a:off x="457200" y="3086100"/>
            <a:ext cx="3657600" cy="2438400"/>
          </a:xfrm>
        </p:spPr>
      </p:pic>
      <p:pic>
        <p:nvPicPr>
          <p:cNvPr id="8" name="Symbol zastępczy zawartości 7" descr="DSC_0196.JPG"/>
          <p:cNvPicPr>
            <a:picLocks noGrp="1" noChangeAspect="1"/>
          </p:cNvPicPr>
          <p:nvPr>
            <p:ph sz="quarter" idx="4"/>
          </p:nvPr>
        </p:nvPicPr>
        <p:blipFill>
          <a:blip r:embed="rId3" cstate="print"/>
          <a:stretch>
            <a:fillRect/>
          </a:stretch>
        </p:blipFill>
        <p:spPr>
          <a:xfrm>
            <a:off x="4371975" y="3086100"/>
            <a:ext cx="3657600" cy="2438400"/>
          </a:xfrm>
        </p:spPr>
      </p:pic>
      <p:sp>
        <p:nvSpPr>
          <p:cNvPr id="5" name="Symbol zastępczy tekstu 4"/>
          <p:cNvSpPr>
            <a:spLocks noGrp="1"/>
          </p:cNvSpPr>
          <p:nvPr>
            <p:ph type="body" sz="quarter" idx="1"/>
          </p:nvPr>
        </p:nvSpPr>
        <p:spPr>
          <a:xfrm>
            <a:off x="457200" y="1569720"/>
            <a:ext cx="7859216" cy="1355224"/>
          </a:xfrm>
        </p:spPr>
        <p:txBody>
          <a:bodyPr/>
          <a:lstStyle/>
          <a:p>
            <a:r>
              <a:rPr lang="pl-PL" dirty="0" smtClean="0"/>
              <a:t>Ścianki działowe były wykonane z płyty pilśniowej, pomalowane farbą emulsyjną. Drzwi wycięte były z okleiny dębowej, a okna w otwartych klasach wykonane zostały z pleksi, a w zamkniętych z matowej folii. </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Zaprojektowanie i wykonanie instalacji elektrycznej. </a:t>
            </a:r>
            <a:endParaRPr lang="pl-PL" dirty="0"/>
          </a:p>
        </p:txBody>
      </p:sp>
      <p:sp>
        <p:nvSpPr>
          <p:cNvPr id="7" name="Symbol zastępczy zawartości 6"/>
          <p:cNvSpPr>
            <a:spLocks noGrp="1"/>
          </p:cNvSpPr>
          <p:nvPr>
            <p:ph sz="quarter" idx="1"/>
          </p:nvPr>
        </p:nvSpPr>
        <p:spPr>
          <a:xfrm>
            <a:off x="179512" y="1484784"/>
            <a:ext cx="5050904" cy="4781128"/>
          </a:xfrm>
        </p:spPr>
        <p:txBody>
          <a:bodyPr>
            <a:noAutofit/>
          </a:bodyPr>
          <a:lstStyle/>
          <a:p>
            <a:r>
              <a:rPr lang="pl-PL" sz="1800" dirty="0" smtClean="0"/>
              <a:t>W makiecie szkoły zastosowano zasilanie </a:t>
            </a:r>
            <a:r>
              <a:rPr lang="pl-PL" sz="1800" dirty="0" err="1" smtClean="0"/>
              <a:t>akumulatorowo-wiatrowo-słoneczne</a:t>
            </a:r>
            <a:r>
              <a:rPr lang="pl-PL" sz="1800" dirty="0" smtClean="0"/>
              <a:t>. Zmieniając położenie przełącznika odpowiedzialnego za źródło zasilania oświetlenia mamy możliwość wybrania oświetlenia bezpośrednio z akumulatora 12V bądź z ogniwa fotowoltaicznego połączonego równolegle z wiatrakiem. Ponieważ wytwarzają one nieco niższe napięcie niż docelowe, zastosowano układ podbicia napięcia, co wyraźnie widać już przy delikatnym oświetleniu ogniwa. Wraz ze wzrostem nasłonecznia (oświetlenia) rosło napięcie na wyjściu z układu podbijającego napięcie, lecz tylko i wyłącznie do 12V, by nie uszkodzić oświetlenia, jakim są diody LED połączone szeregowo w pakiety dwunasto </a:t>
            </a:r>
            <a:r>
              <a:rPr lang="pl-PL" sz="1800" dirty="0" err="1" smtClean="0"/>
              <a:t>woltowe</a:t>
            </a:r>
            <a:r>
              <a:rPr lang="pl-PL" sz="1800" dirty="0" smtClean="0"/>
              <a:t>. </a:t>
            </a:r>
            <a:br>
              <a:rPr lang="pl-PL" sz="1800" dirty="0" smtClean="0"/>
            </a:br>
            <a:endParaRPr lang="pl-PL" sz="1800" dirty="0"/>
          </a:p>
        </p:txBody>
      </p:sp>
      <p:pic>
        <p:nvPicPr>
          <p:cNvPr id="9" name="Symbol zastępczy zawartości 8" descr="DSC_0199.JPG"/>
          <p:cNvPicPr>
            <a:picLocks noGrp="1" noChangeAspect="1"/>
          </p:cNvPicPr>
          <p:nvPr>
            <p:ph sz="quarter" idx="2"/>
          </p:nvPr>
        </p:nvPicPr>
        <p:blipFill>
          <a:blip r:embed="rId2" cstate="print"/>
          <a:stretch>
            <a:fillRect/>
          </a:stretch>
        </p:blipFill>
        <p:spPr>
          <a:xfrm>
            <a:off x="5004048" y="1340768"/>
            <a:ext cx="3657600" cy="2438400"/>
          </a:xfrm>
        </p:spPr>
      </p:pic>
      <p:pic>
        <p:nvPicPr>
          <p:cNvPr id="10" name="Symbol zastępczy zawartości 4" descr="DSC_0564.JPG"/>
          <p:cNvPicPr>
            <a:picLocks noChangeAspect="1"/>
          </p:cNvPicPr>
          <p:nvPr/>
        </p:nvPicPr>
        <p:blipFill>
          <a:blip r:embed="rId3" cstate="print"/>
          <a:stretch>
            <a:fillRect/>
          </a:stretch>
        </p:blipFill>
        <p:spPr>
          <a:xfrm rot="5400000">
            <a:off x="5570578" y="4014598"/>
            <a:ext cx="3081536" cy="205435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148</TotalTime>
  <Words>478</Words>
  <Application>Microsoft Office PowerPoint</Application>
  <PresentationFormat>Pokaz na ekranie (4:3)</PresentationFormat>
  <Paragraphs>34</Paragraphs>
  <Slides>26</Slides>
  <Notes>0</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Wykusz</vt:lpstr>
      <vt:lpstr>Szkoła przyszłości</vt:lpstr>
      <vt:lpstr>Początki.</vt:lpstr>
      <vt:lpstr>Teoria i nauka w badaniach. </vt:lpstr>
      <vt:lpstr>Wykonywanie makiety</vt:lpstr>
      <vt:lpstr>Przeprowadzenie inwentaryzacji budynku</vt:lpstr>
      <vt:lpstr>Wycięcie i złożenie ścian zewnętrznych</vt:lpstr>
      <vt:lpstr>Pomalowanie ścian oraz wykonanie klatki schodowej. </vt:lpstr>
      <vt:lpstr>Zamontowanie ścianek działowych oraz naklejenie drzwi i montaż okien. </vt:lpstr>
      <vt:lpstr>Zaprojektowanie i wykonanie instalacji elektrycznej. </vt:lpstr>
      <vt:lpstr>Zaprojektowanie i wykonanie instalacji elektrycznej. </vt:lpstr>
      <vt:lpstr>Zaprojektowanie i wykonanie instalacji elektrycznej. </vt:lpstr>
      <vt:lpstr>Wykończenie i wyposażenie makiety</vt:lpstr>
      <vt:lpstr>Wykończenie i wyposażenie makiety</vt:lpstr>
      <vt:lpstr>Zagospodarowanie terenu w koło budynku pod teren zielony</vt:lpstr>
      <vt:lpstr>Zagospodarowanie terenu w koło budynku pod teren zielony</vt:lpstr>
      <vt:lpstr>Złożenie całej makiety. </vt:lpstr>
      <vt:lpstr>Prezentacja</vt:lpstr>
      <vt:lpstr>Galeria</vt:lpstr>
      <vt:lpstr>Slajd 19</vt:lpstr>
      <vt:lpstr>Slajd 20</vt:lpstr>
      <vt:lpstr>Slajd 21</vt:lpstr>
      <vt:lpstr>Slajd 22</vt:lpstr>
      <vt:lpstr>Coś na wesoło </vt:lpstr>
      <vt:lpstr>Slajd 24</vt:lpstr>
      <vt:lpstr>Slajd 25</vt:lpstr>
      <vt:lpstr>Slajd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Adamczyk</dc:creator>
  <cp:lastModifiedBy>Adamczyk</cp:lastModifiedBy>
  <cp:revision>18</cp:revision>
  <dcterms:created xsi:type="dcterms:W3CDTF">2013-04-05T17:46:40Z</dcterms:created>
  <dcterms:modified xsi:type="dcterms:W3CDTF">2013-04-05T20:24:11Z</dcterms:modified>
</cp:coreProperties>
</file>