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8" r:id="rId12"/>
    <p:sldId id="269" r:id="rId13"/>
    <p:sldId id="271" r:id="rId14"/>
    <p:sldId id="272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86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Museo 100" pitchFamily="2" charset="-18"/>
      <p:regular r:id="rId35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onrad Kustosik" initials="K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58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611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62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690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310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97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90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87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740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944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65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62851-6C51-435C-B134-160F84B17351}" type="datetimeFigureOut">
              <a:rPr lang="pl-PL" smtClean="0"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A4470-4765-4A1D-B732-87F1D5B3B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0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4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per\Desktop\Przygoda z Ekologią\tła\windmills_energy-wallpaper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3999" cy="52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027" name="Picture 3" descr="C:\Users\Viper\Desktop\Przygoda z Ekologią\logoZST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4771"/>
            <a:ext cx="3707904" cy="8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23528" y="486916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Museo 100" pitchFamily="2" charset="-18"/>
              </a:rPr>
              <a:t>Budowa </a:t>
            </a:r>
            <a:r>
              <a:rPr lang="pl-PL" sz="3200" dirty="0">
                <a:latin typeface="Museo 100" pitchFamily="2" charset="-18"/>
              </a:rPr>
              <a:t>urządzenia korzystającego </a:t>
            </a:r>
            <a:r>
              <a:rPr lang="pl-PL" sz="3200" dirty="0" smtClean="0">
                <a:latin typeface="Museo 100" pitchFamily="2" charset="-18"/>
              </a:rPr>
              <a:t/>
            </a:r>
            <a:br>
              <a:rPr lang="pl-PL" sz="3200" dirty="0" smtClean="0">
                <a:latin typeface="Museo 100" pitchFamily="2" charset="-18"/>
              </a:rPr>
            </a:br>
            <a:r>
              <a:rPr lang="pl-PL" sz="3200" dirty="0" smtClean="0">
                <a:latin typeface="Museo 100" pitchFamily="2" charset="-18"/>
              </a:rPr>
              <a:t>z </a:t>
            </a:r>
            <a:r>
              <a:rPr lang="pl-PL" sz="3200" dirty="0">
                <a:latin typeface="Museo 100" pitchFamily="2" charset="-18"/>
              </a:rPr>
              <a:t>energii odnawialnej.</a:t>
            </a:r>
          </a:p>
        </p:txBody>
      </p:sp>
    </p:spTree>
    <p:extLst>
      <p:ext uri="{BB962C8B-B14F-4D97-AF65-F5344CB8AC3E}">
        <p14:creationId xmlns:p14="http://schemas.microsoft.com/office/powerpoint/2010/main" val="29963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Museo 100" pitchFamily="2" charset="-18"/>
              </a:rPr>
              <a:t>Schemat ogólny.</a:t>
            </a:r>
            <a:endParaRPr lang="pl-PL" dirty="0">
              <a:latin typeface="Museo 100" pitchFamily="2" charset="-18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0072"/>
            <a:ext cx="8229600" cy="4486219"/>
          </a:xfrm>
        </p:spPr>
      </p:pic>
    </p:spTree>
    <p:extLst>
      <p:ext uri="{BB962C8B-B14F-4D97-AF65-F5344CB8AC3E}">
        <p14:creationId xmlns:p14="http://schemas.microsoft.com/office/powerpoint/2010/main" val="33404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93" y="1628800"/>
            <a:ext cx="2376264" cy="23762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a). łopaty wirnika 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861048"/>
            <a:ext cx="8229600" cy="26642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sz="2000" dirty="0" smtClean="0">
              <a:latin typeface="Museo 100" pitchFamily="2" charset="-18"/>
            </a:endParaRPr>
          </a:p>
          <a:p>
            <a:r>
              <a:rPr lang="pl-PL" sz="2400" dirty="0" smtClean="0">
                <a:latin typeface="Museo 100" pitchFamily="2" charset="-18"/>
              </a:rPr>
              <a:t>- </a:t>
            </a:r>
            <a:r>
              <a:rPr lang="pl-PL" sz="2400" dirty="0">
                <a:latin typeface="Museo 100" pitchFamily="2" charset="-18"/>
              </a:rPr>
              <a:t>szkielet wykonany z kątowników stalowych, giętych i spawanych.</a:t>
            </a:r>
          </a:p>
          <a:p>
            <a:r>
              <a:rPr lang="pl-PL" sz="2400" dirty="0">
                <a:latin typeface="Museo 100" pitchFamily="2" charset="-18"/>
              </a:rPr>
              <a:t>- jako materiał płata zastosowano blachę aluminiową o grubości 1,5 mm, połączoną ze szkieletem za pomocą śrub M6,</a:t>
            </a:r>
          </a:p>
          <a:p>
            <a:r>
              <a:rPr lang="pl-PL" sz="2400" dirty="0">
                <a:latin typeface="Museo 100" pitchFamily="2" charset="-18"/>
              </a:rPr>
              <a:t>- osadzenie łopat wykonano z rur grubościennych stalowych o średnicy 60 mm.</a:t>
            </a:r>
          </a:p>
        </p:txBody>
      </p:sp>
    </p:spTree>
    <p:extLst>
      <p:ext uri="{BB962C8B-B14F-4D97-AF65-F5344CB8AC3E}">
        <p14:creationId xmlns:p14="http://schemas.microsoft.com/office/powerpoint/2010/main" val="4603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264695" cy="4536504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a). łopaty wirnika :</a:t>
            </a:r>
          </a:p>
        </p:txBody>
      </p:sp>
    </p:spTree>
    <p:extLst>
      <p:ext uri="{BB962C8B-B14F-4D97-AF65-F5344CB8AC3E}">
        <p14:creationId xmlns:p14="http://schemas.microsoft.com/office/powerpoint/2010/main" val="2500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a). łopaty wirnika :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3" y="1647836"/>
            <a:ext cx="3798308" cy="2141204"/>
          </a:xfr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47040"/>
            <a:ext cx="3799722" cy="2142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9" y="4091006"/>
            <a:ext cx="3799722" cy="2142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94746"/>
            <a:ext cx="3799722" cy="2142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6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a). łopaty wirnika :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4" y="4653136"/>
            <a:ext cx="2157383" cy="1620000"/>
          </a:xfr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96" y="4631135"/>
            <a:ext cx="2160000" cy="162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509120"/>
            <a:ext cx="2873739" cy="162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4" y="1622147"/>
            <a:ext cx="1391915" cy="104393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4" y="2748881"/>
            <a:ext cx="2222754" cy="166706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7" y="1590732"/>
            <a:ext cx="4968552" cy="28009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475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2952328" cy="29523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b). generator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509120"/>
            <a:ext cx="8229600" cy="20162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l-PL" sz="2000" dirty="0" smtClean="0">
              <a:latin typeface="Museo 100" pitchFamily="2" charset="-18"/>
            </a:endParaRPr>
          </a:p>
          <a:p>
            <a:r>
              <a:rPr lang="pl-PL" sz="2400" dirty="0">
                <a:latin typeface="Museo 100" pitchFamily="2" charset="-18"/>
              </a:rPr>
              <a:t>- do budowy wykorzystano uszkodzony alternator prądu zmiennego o mocy 5 kW o 48 żłobkach w stojanie; generator został przewinięty drutem miedzianym o średnicy 1,5 mm w układzie co czwarty żłobek z uzwojeniem pracującym w układzie gwiazdy,</a:t>
            </a:r>
          </a:p>
          <a:p>
            <a:r>
              <a:rPr lang="pl-PL" sz="2400" dirty="0">
                <a:latin typeface="Museo 100" pitchFamily="2" charset="-18"/>
              </a:rPr>
              <a:t>- wirnik wykonano z </a:t>
            </a:r>
            <a:r>
              <a:rPr lang="pl-PL" sz="2400" dirty="0" smtClean="0">
                <a:latin typeface="Museo 100" pitchFamily="2" charset="-18"/>
              </a:rPr>
              <a:t>grubościennej </a:t>
            </a:r>
            <a:r>
              <a:rPr lang="pl-PL" sz="2400" dirty="0">
                <a:latin typeface="Museo 100" pitchFamily="2" charset="-18"/>
              </a:rPr>
              <a:t>rury ze stali nierdzewnej o średnicy 60 mm, na którym naklejono płytkowe magnesy neodymowe,</a:t>
            </a:r>
          </a:p>
        </p:txBody>
      </p:sp>
    </p:spTree>
    <p:extLst>
      <p:ext uri="{BB962C8B-B14F-4D97-AF65-F5344CB8AC3E}">
        <p14:creationId xmlns:p14="http://schemas.microsoft.com/office/powerpoint/2010/main" val="41822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b). generator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664197" cy="4813699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4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b). generator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: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9080"/>
            <a:ext cx="3512355" cy="1980000"/>
          </a:xfr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3" y="1823146"/>
            <a:ext cx="4044530" cy="228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28" y="4180494"/>
            <a:ext cx="3512355" cy="198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02024"/>
            <a:ext cx="3512355" cy="198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974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b). generator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: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65104"/>
            <a:ext cx="2971747" cy="1980000"/>
          </a:xfr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05299"/>
            <a:ext cx="4533302" cy="302433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76872"/>
            <a:ext cx="2640000" cy="198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29" y="4725144"/>
            <a:ext cx="2112235" cy="158417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5626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144801"/>
            <a:ext cx="4878365" cy="367240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67544" y="1484784"/>
            <a:ext cx="3096344" cy="50405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c). maszt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2880320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 smtClean="0">
              <a:latin typeface="Museo 100" pitchFamily="2" charset="-18"/>
            </a:endParaRPr>
          </a:p>
          <a:p>
            <a:r>
              <a:rPr lang="pl-PL" sz="2000" dirty="0">
                <a:latin typeface="Museo 100" pitchFamily="2" charset="-18"/>
              </a:rPr>
              <a:t>- planowane jest zamocowanie zespołu turbina – generator na maszcie o konstrukcji kratownicowej, wykonanej z profili stalowych o wysokości do 7 m</a:t>
            </a:r>
            <a:r>
              <a:rPr lang="pl-PL" sz="2400" dirty="0">
                <a:latin typeface="Museo 100" pitchFamily="2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955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12776"/>
            <a:ext cx="8208912" cy="5184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152400" dir="5400000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83568" y="1484784"/>
            <a:ext cx="576064" cy="48965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3568" y="1484784"/>
            <a:ext cx="57606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260648"/>
            <a:ext cx="8208912" cy="1152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>
                <a:solidFill>
                  <a:schemeClr val="bg1"/>
                </a:solidFill>
                <a:latin typeface="Museo 100" pitchFamily="2" charset="-18"/>
              </a:rPr>
              <a:t>Spis treści:</a:t>
            </a:r>
            <a:endParaRPr lang="pl-PL" dirty="0">
              <a:solidFill>
                <a:schemeClr val="bg1"/>
              </a:solidFill>
              <a:latin typeface="Museo 100" pitchFamily="2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556792"/>
            <a:ext cx="7139136" cy="4525963"/>
          </a:xfrm>
        </p:spPr>
        <p:txBody>
          <a:bodyPr>
            <a:normAutofit lnSpcReduction="10000"/>
          </a:bodyPr>
          <a:lstStyle/>
          <a:p>
            <a:pPr marL="514350" indent="-514350">
              <a:buSzPct val="121000"/>
              <a:buFont typeface="+mj-lt"/>
              <a:buAutoNum type="arabicPeriod"/>
            </a:pPr>
            <a:r>
              <a:rPr lang="pl-PL" dirty="0" smtClean="0">
                <a:latin typeface="Museo 100" pitchFamily="2" charset="-18"/>
              </a:rPr>
              <a:t>Cel urządzenia.</a:t>
            </a:r>
          </a:p>
          <a:p>
            <a:pPr marL="514350" indent="-514350">
              <a:buSzPct val="121000"/>
              <a:buFont typeface="+mj-lt"/>
              <a:buAutoNum type="arabicPeriod"/>
            </a:pPr>
            <a:r>
              <a:rPr lang="pl-PL" dirty="0">
                <a:latin typeface="Museo 100" pitchFamily="2" charset="-18"/>
              </a:rPr>
              <a:t>Opis narzędzi i materiałów użytych przy budowie urządzenia:</a:t>
            </a:r>
          </a:p>
          <a:p>
            <a:pPr marL="1314450" lvl="2" indent="-514350">
              <a:buFont typeface="+mj-lt"/>
              <a:buAutoNum type="alphaLcParenR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Museo 100" pitchFamily="2" charset="-18"/>
              </a:rPr>
              <a:t>łopaty wirnika.</a:t>
            </a:r>
          </a:p>
          <a:p>
            <a:pPr marL="1314450" lvl="2" indent="-514350">
              <a:buFont typeface="+mj-lt"/>
              <a:buAutoNum type="alphaLcParenR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Museo 100" pitchFamily="2" charset="-18"/>
              </a:rPr>
              <a:t>generator.</a:t>
            </a:r>
          </a:p>
          <a:p>
            <a:pPr marL="1314450" lvl="2" indent="-514350">
              <a:buFont typeface="+mj-lt"/>
              <a:buAutoNum type="alphaLcParenR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Museo 100" pitchFamily="2" charset="-18"/>
              </a:rPr>
              <a:t>maszt.</a:t>
            </a:r>
          </a:p>
          <a:p>
            <a:pPr marL="1314450" lvl="2" indent="-514350">
              <a:buFont typeface="+mj-lt"/>
              <a:buAutoNum type="alphaLcParenR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Museo 100" pitchFamily="2" charset="-18"/>
              </a:rPr>
              <a:t>mechanizm regulacji kata natarcia łopat.</a:t>
            </a:r>
          </a:p>
          <a:p>
            <a:pPr marL="1314450" lvl="2" indent="-514350">
              <a:buFont typeface="+mj-lt"/>
              <a:buAutoNum type="alphaLcParenR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Museo 100" pitchFamily="2" charset="-18"/>
              </a:rPr>
              <a:t>mechanizm odbioru mocy.</a:t>
            </a:r>
          </a:p>
          <a:p>
            <a:pPr marL="1314450" lvl="2" indent="-514350">
              <a:buFont typeface="+mj-lt"/>
              <a:buAutoNum type="alphaLcParenR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Museo 100" pitchFamily="2" charset="-18"/>
              </a:rPr>
              <a:t>narzędzia. </a:t>
            </a:r>
            <a:endParaRPr lang="pl-PL" dirty="0">
              <a:latin typeface="Museo 100" pitchFamily="2" charset="-18"/>
            </a:endParaRPr>
          </a:p>
          <a:p>
            <a:pPr marL="514350" indent="-514350">
              <a:buSzPct val="121000"/>
              <a:buFont typeface="+mj-lt"/>
              <a:buAutoNum type="arabicPeriod"/>
            </a:pPr>
            <a:r>
              <a:rPr lang="pl-PL" dirty="0" smtClean="0">
                <a:latin typeface="Museo 100" pitchFamily="2" charset="-18"/>
              </a:rPr>
              <a:t>Urządzenie w pracy.</a:t>
            </a:r>
          </a:p>
          <a:p>
            <a:pPr marL="914400" lvl="1" indent="-514350">
              <a:buFont typeface="+mj-lt"/>
              <a:buAutoNum type="alphaLcParenR"/>
            </a:pPr>
            <a:endParaRPr lang="pl-PL" dirty="0">
              <a:latin typeface="Museo 100" pitchFamily="2" charset="-18"/>
            </a:endParaRPr>
          </a:p>
          <a:p>
            <a:pPr marL="514350" indent="-514350">
              <a:buFont typeface="+mj-lt"/>
              <a:buAutoNum type="arabicPeriod"/>
            </a:pPr>
            <a:endParaRPr lang="pl-PL" dirty="0">
              <a:latin typeface="Museo 100" pitchFamily="2" charset="-18"/>
            </a:endParaRPr>
          </a:p>
          <a:p>
            <a:endParaRPr lang="pl-PL" dirty="0">
              <a:latin typeface="Museo 100" pitchFamily="2" charset="-18"/>
            </a:endParaRPr>
          </a:p>
        </p:txBody>
      </p:sp>
      <p:pic>
        <p:nvPicPr>
          <p:cNvPr id="7" name="Picture 3" descr="C:\Users\Viper\Desktop\Przygoda z Ekologią\logoZSTBlack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0223"/>
            <a:ext cx="3707904" cy="8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0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58612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5724128" y="1484784"/>
            <a:ext cx="3096344" cy="50405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d</a:t>
            </a:r>
            <a:r>
              <a:rPr lang="pl-PL" sz="3600" dirty="0" smtClean="0">
                <a:solidFill>
                  <a:schemeClr val="bg1"/>
                </a:solidFill>
                <a:latin typeface="Museo 100" pitchFamily="2" charset="-18"/>
              </a:rPr>
              <a:t>).mechanizm </a:t>
            </a:r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regulacji kata natarcia łopat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32140" y="1628800"/>
            <a:ext cx="2880320" cy="4752528"/>
          </a:xfrm>
        </p:spPr>
        <p:txBody>
          <a:bodyPr>
            <a:normAutofit fontScale="85000" lnSpcReduction="20000"/>
          </a:bodyPr>
          <a:lstStyle/>
          <a:p>
            <a:r>
              <a:rPr lang="pl-PL" sz="2000" dirty="0">
                <a:latin typeface="Museo 100" pitchFamily="2" charset="-18"/>
              </a:rPr>
              <a:t>- ponieważ łopaty wirnika tworzą kształt dyszy de </a:t>
            </a:r>
            <a:r>
              <a:rPr lang="pl-PL" sz="2000" dirty="0" err="1">
                <a:latin typeface="Museo 100" pitchFamily="2" charset="-18"/>
              </a:rPr>
              <a:t>Lavala</a:t>
            </a:r>
            <a:r>
              <a:rPr lang="pl-PL" sz="2000" dirty="0">
                <a:latin typeface="Museo 100" pitchFamily="2" charset="-18"/>
              </a:rPr>
              <a:t>, zastosowano mechanizm zmiany kata pochylenia natarcia łopat za pomocą elektrycznego silnika śrubowego, popychaczy oraz list w zębatych i zębatek ustawiających łopaty w przedziale od 20</a:t>
            </a:r>
            <a:r>
              <a:rPr lang="pl-PL" sz="2000" baseline="30000" dirty="0">
                <a:latin typeface="Museo 100" pitchFamily="2" charset="-18"/>
              </a:rPr>
              <a:t>0</a:t>
            </a:r>
            <a:r>
              <a:rPr lang="pl-PL" sz="2000" dirty="0">
                <a:latin typeface="Museo 100" pitchFamily="2" charset="-18"/>
              </a:rPr>
              <a:t> do 85</a:t>
            </a:r>
            <a:r>
              <a:rPr lang="pl-PL" sz="2000" baseline="30000" dirty="0">
                <a:latin typeface="Museo 100" pitchFamily="2" charset="-18"/>
              </a:rPr>
              <a:t>0</a:t>
            </a:r>
            <a:endParaRPr lang="pl-PL" sz="2000" dirty="0">
              <a:latin typeface="Museo 100" pitchFamily="2" charset="-18"/>
            </a:endParaRPr>
          </a:p>
          <a:p>
            <a:r>
              <a:rPr lang="pl-PL" sz="2000" dirty="0">
                <a:latin typeface="Museo 100" pitchFamily="2" charset="-18"/>
              </a:rPr>
              <a:t>- z uwagi na niebezpieczeństwo rozbiegania się turbiny powyższy układ został wyposażony w sterownik czasowy i przekaźnik typu REX.</a:t>
            </a:r>
          </a:p>
        </p:txBody>
      </p:sp>
      <p:pic>
        <p:nvPicPr>
          <p:cNvPr id="7" name="Obraz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0" y="3933299"/>
            <a:ext cx="2160000" cy="216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Obraz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3299"/>
            <a:ext cx="2160000" cy="216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78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58612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d</a:t>
            </a:r>
            <a:r>
              <a:rPr lang="pl-PL" sz="3600" dirty="0" smtClean="0">
                <a:solidFill>
                  <a:schemeClr val="bg1"/>
                </a:solidFill>
                <a:latin typeface="Museo 100" pitchFamily="2" charset="-18"/>
              </a:rPr>
              <a:t>).mechanizm </a:t>
            </a:r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regulacji kata natarcia łopat</a:t>
            </a: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76" y="1600200"/>
            <a:ext cx="6265847" cy="4525962"/>
          </a:xfr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632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58612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d</a:t>
            </a:r>
            <a:r>
              <a:rPr lang="pl-PL" sz="3600" dirty="0" smtClean="0">
                <a:solidFill>
                  <a:schemeClr val="bg1"/>
                </a:solidFill>
                <a:latin typeface="Museo 100" pitchFamily="2" charset="-18"/>
              </a:rPr>
              <a:t>).mechanizm </a:t>
            </a:r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regulacji kata natarcia łopat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4005304"/>
            <a:ext cx="3831651" cy="2160000"/>
          </a:xfr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80" y="4005304"/>
            <a:ext cx="3831652" cy="216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1048"/>
            <a:ext cx="3831652" cy="216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80" y="1701048"/>
            <a:ext cx="3831652" cy="216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77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58612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92" y="1484784"/>
            <a:ext cx="3757212" cy="5011182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Prostokąt 5"/>
          <p:cNvSpPr/>
          <p:nvPr/>
        </p:nvSpPr>
        <p:spPr>
          <a:xfrm>
            <a:off x="484465" y="1498137"/>
            <a:ext cx="3096344" cy="50405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Museo 100" pitchFamily="2" charset="-18"/>
              </a:rPr>
              <a:t>e). mechanizm odbioru mocy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39552" y="1600200"/>
            <a:ext cx="2962672" cy="48989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>
                <a:latin typeface="Museo 100" pitchFamily="2" charset="-18"/>
              </a:rPr>
              <a:t>- układ grzania wody w układzie zastosowano 300 litrowy zbiornik na wodę z zaworem bezpieczeństwa, w którym zamocowano trzy grzałki elektryczne (dla każdej fazy) o mocy 1 kW każda, zbiornik zasila w ciepłą wodę natryski w łazience przy Pracowni zajęć Praktycznych. Cały układ wyposażono w sprzęt </a:t>
            </a:r>
            <a:r>
              <a:rPr lang="pl-PL" dirty="0" err="1">
                <a:latin typeface="Museo 100" pitchFamily="2" charset="-18"/>
              </a:rPr>
              <a:t>regulacyjno</a:t>
            </a:r>
            <a:r>
              <a:rPr lang="pl-PL" dirty="0">
                <a:latin typeface="Museo 100" pitchFamily="2" charset="-18"/>
              </a:rPr>
              <a:t> – pomiarowy taki jak: termostat, termometr dla wody zasilającej, termometr dla wody użytkowej, mierniki napięcia i natężenia prądu elektrycznego</a:t>
            </a:r>
            <a:r>
              <a:rPr lang="pl-PL" dirty="0" smtClean="0">
                <a:latin typeface="Museo 100" pitchFamily="2" charset="-18"/>
              </a:rPr>
              <a:t>,</a:t>
            </a:r>
            <a:endParaRPr lang="pl-PL" dirty="0">
              <a:latin typeface="Museo 1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249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58612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e). mechanizm odbioru mocy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899592" y="2492896"/>
            <a:ext cx="7715200" cy="309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Museo 100" pitchFamily="2" charset="-18"/>
              </a:rPr>
              <a:t>- układ wytwarzający prąd elektryczny na potrzeby oświetleniowe wydzielonego obwody elektrycznego w układzie zastosowano transformator oraz układ prostujący, baterię akumulatorów, UPS oraz palniki energooszczędne w celu oświetlenia wydzielonego układu obwodu niskonapięciowego w szatni Pracowni zajęć </a:t>
            </a:r>
            <a:r>
              <a:rPr lang="pl-PL" sz="2400" dirty="0" smtClean="0">
                <a:latin typeface="Museo 100" pitchFamily="2" charset="-18"/>
              </a:rPr>
              <a:t>Praktycznych.</a:t>
            </a:r>
            <a:endParaRPr lang="pl-PL" sz="2400" dirty="0">
              <a:latin typeface="Museo 1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355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58612"/>
            <a:ext cx="8352928" cy="504056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90641"/>
            <a:ext cx="4450556" cy="250889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4"/>
            <a:ext cx="3154641" cy="419830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6" name="Prostokąt 5"/>
          <p:cNvSpPr/>
          <p:nvPr/>
        </p:nvSpPr>
        <p:spPr>
          <a:xfrm>
            <a:off x="467544" y="4871441"/>
            <a:ext cx="8352928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11560" y="4941169"/>
            <a:ext cx="8208912" cy="1558004"/>
          </a:xfrm>
        </p:spPr>
        <p:txBody>
          <a:bodyPr numCol="2">
            <a:normAutofit fontScale="85000" lnSpcReduction="20000"/>
          </a:bodyPr>
          <a:lstStyle/>
          <a:p>
            <a:r>
              <a:rPr lang="pl-PL" sz="2800" dirty="0" smtClean="0">
                <a:latin typeface="Museo 100" pitchFamily="2" charset="-18"/>
              </a:rPr>
              <a:t>spawarki</a:t>
            </a:r>
            <a:endParaRPr lang="pl-PL" sz="2800" dirty="0">
              <a:latin typeface="Museo 100" pitchFamily="2" charset="-18"/>
            </a:endParaRPr>
          </a:p>
          <a:p>
            <a:r>
              <a:rPr lang="pl-PL" sz="2800" dirty="0" smtClean="0">
                <a:latin typeface="Museo 100" pitchFamily="2" charset="-18"/>
              </a:rPr>
              <a:t>tokarki</a:t>
            </a:r>
          </a:p>
          <a:p>
            <a:r>
              <a:rPr lang="pl-PL" sz="2800" dirty="0" smtClean="0">
                <a:latin typeface="Museo 100" pitchFamily="2" charset="-18"/>
              </a:rPr>
              <a:t>frezarki</a:t>
            </a:r>
            <a:endParaRPr lang="pl-PL" sz="2800" dirty="0">
              <a:latin typeface="Museo 100" pitchFamily="2" charset="-18"/>
            </a:endParaRPr>
          </a:p>
          <a:p>
            <a:r>
              <a:rPr lang="pl-PL" sz="2800" dirty="0" smtClean="0">
                <a:latin typeface="Museo 100" pitchFamily="2" charset="-18"/>
              </a:rPr>
              <a:t>giętarki</a:t>
            </a:r>
            <a:endParaRPr lang="pl-PL" sz="2800" dirty="0">
              <a:latin typeface="Museo 100" pitchFamily="2" charset="-18"/>
            </a:endParaRPr>
          </a:p>
          <a:p>
            <a:r>
              <a:rPr lang="pl-PL" sz="2800" dirty="0" smtClean="0">
                <a:latin typeface="Museo 100" pitchFamily="2" charset="-18"/>
              </a:rPr>
              <a:t>szlifierki </a:t>
            </a:r>
            <a:endParaRPr lang="pl-PL" sz="2800" dirty="0">
              <a:latin typeface="Museo 100" pitchFamily="2" charset="-18"/>
            </a:endParaRPr>
          </a:p>
          <a:p>
            <a:r>
              <a:rPr lang="pl-PL" sz="2800" dirty="0" smtClean="0">
                <a:latin typeface="Museo 100" pitchFamily="2" charset="-18"/>
              </a:rPr>
              <a:t>szlifierki </a:t>
            </a:r>
            <a:r>
              <a:rPr lang="pl-PL" sz="2800" dirty="0">
                <a:latin typeface="Museo 100" pitchFamily="2" charset="-18"/>
              </a:rPr>
              <a:t>kątowe</a:t>
            </a:r>
          </a:p>
          <a:p>
            <a:r>
              <a:rPr lang="pl-PL" sz="2800" dirty="0" smtClean="0">
                <a:latin typeface="Museo 100" pitchFamily="2" charset="-18"/>
              </a:rPr>
              <a:t>zestaw </a:t>
            </a:r>
            <a:r>
              <a:rPr lang="pl-PL" sz="2800" dirty="0">
                <a:latin typeface="Museo 100" pitchFamily="2" charset="-18"/>
              </a:rPr>
              <a:t>kluczy warsztatowych.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74328"/>
            <a:ext cx="2160000" cy="1620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99" y="1454576"/>
            <a:ext cx="2212673" cy="165950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f). </a:t>
            </a:r>
            <a:r>
              <a:rPr lang="pl-PL" sz="3600" dirty="0" smtClean="0">
                <a:solidFill>
                  <a:schemeClr val="bg1"/>
                </a:solidFill>
                <a:latin typeface="Museo 100" pitchFamily="2" charset="-18"/>
              </a:rPr>
              <a:t>narzędzia</a:t>
            </a:r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245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0"/>
            <a:ext cx="9144000" cy="6858001"/>
          </a:xfrm>
          <a:prstGeom prst="rect">
            <a:avLst/>
          </a:prstGeom>
        </p:spPr>
      </p:pic>
      <p:sp>
        <p:nvSpPr>
          <p:cNvPr id="11" name="Tytuł 10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92488"/>
          </a:xfrm>
        </p:spPr>
        <p:txBody>
          <a:bodyPr>
            <a:noAutofit/>
          </a:bodyPr>
          <a:lstStyle/>
          <a:p>
            <a:pPr algn="l"/>
            <a:r>
              <a:rPr lang="pl-PL" sz="8000" dirty="0" smtClean="0">
                <a:latin typeface="Museo 100" pitchFamily="2" charset="-18"/>
              </a:rPr>
              <a:t>Urządzenie w pracy.</a:t>
            </a:r>
            <a:endParaRPr lang="pl-PL" sz="8000" dirty="0">
              <a:latin typeface="Museo 1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888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SCF037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65" y="908720"/>
            <a:ext cx="9200277" cy="51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7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F037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per\Desktop\Przygoda z Ekologią\tła\windmills_energy-wallpaper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3999" cy="52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027" name="Picture 3" descr="C:\Users\Viper\Desktop\Przygoda z Ekologią\logoZST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4771"/>
            <a:ext cx="3707904" cy="8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23528" y="486916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Museo 100" pitchFamily="2" charset="-18"/>
              </a:rPr>
              <a:t>Dziękujemy za uwagę.</a:t>
            </a:r>
            <a:endParaRPr lang="pl-PL" sz="3200" dirty="0">
              <a:latin typeface="Museo 1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263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6624736" cy="3010346"/>
          </a:xfrm>
        </p:spPr>
        <p:txBody>
          <a:bodyPr>
            <a:noAutofit/>
          </a:bodyPr>
          <a:lstStyle/>
          <a:p>
            <a:pPr algn="l"/>
            <a:r>
              <a:rPr lang="pl-PL" sz="11500" dirty="0" smtClean="0">
                <a:latin typeface="Museo 100" pitchFamily="2" charset="-18"/>
              </a:rPr>
              <a:t>Cele Projektu.</a:t>
            </a:r>
            <a:endParaRPr lang="pl-PL" sz="11500" dirty="0">
              <a:latin typeface="Museo 1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06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467544" y="1484784"/>
            <a:ext cx="30963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7" name="Picture 3" descr="C:\Users\Viper\Desktop\Przygoda z Ekologią\Windmills-vectorjunky\An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5184576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Budowa szkolnej siłowni wiatrowej</a:t>
            </a:r>
            <a:r>
              <a:rPr lang="pl-PL" sz="3600" dirty="0" smtClean="0">
                <a:solidFill>
                  <a:schemeClr val="bg1"/>
                </a:solidFill>
                <a:latin typeface="Museo 100" pitchFamily="2" charset="-18"/>
              </a:rPr>
              <a:t>.</a:t>
            </a:r>
            <a:endParaRPr lang="pl-PL" sz="3600" dirty="0">
              <a:solidFill>
                <a:schemeClr val="bg1"/>
              </a:solidFill>
              <a:latin typeface="Museo 100" pitchFamily="2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800" dirty="0" smtClean="0">
                <a:latin typeface="Museo 100" pitchFamily="2" charset="-18"/>
              </a:rPr>
              <a:t>1. Cel </a:t>
            </a:r>
            <a:r>
              <a:rPr lang="pl-PL" sz="2800" dirty="0">
                <a:latin typeface="Museo 100" pitchFamily="2" charset="-18"/>
              </a:rPr>
              <a:t>urządzenia</a:t>
            </a:r>
            <a:r>
              <a:rPr lang="pl-PL" sz="2800" dirty="0" smtClean="0">
                <a:latin typeface="Museo 100" pitchFamily="2" charset="-18"/>
              </a:rPr>
              <a:t>:</a:t>
            </a:r>
          </a:p>
          <a:p>
            <a:pPr marL="0" indent="0">
              <a:buNone/>
            </a:pPr>
            <a:endParaRPr lang="pl-PL" dirty="0" smtClean="0">
              <a:latin typeface="Museo 100" pitchFamily="2" charset="-18"/>
            </a:endParaRPr>
          </a:p>
          <a:p>
            <a:pPr marL="0" indent="0">
              <a:buNone/>
            </a:pPr>
            <a:endParaRPr lang="pl-PL" dirty="0">
              <a:latin typeface="Museo 100" pitchFamily="2" charset="-18"/>
            </a:endParaRPr>
          </a:p>
          <a:p>
            <a:pPr marL="0" indent="0">
              <a:buNone/>
            </a:pPr>
            <a:endParaRPr lang="pl-PL" dirty="0" smtClean="0">
              <a:latin typeface="Museo 100" pitchFamily="2" charset="-18"/>
            </a:endParaRPr>
          </a:p>
          <a:p>
            <a:pPr marL="0" indent="0">
              <a:buNone/>
            </a:pPr>
            <a:endParaRPr lang="pl-PL" dirty="0">
              <a:latin typeface="Museo 100" pitchFamily="2" charset="-18"/>
            </a:endParaRPr>
          </a:p>
          <a:p>
            <a:pPr lvl="1">
              <a:buFont typeface="Wingdings" pitchFamily="2" charset="2"/>
              <a:buChar char="v"/>
            </a:pPr>
            <a:r>
              <a:rPr lang="pl-PL" dirty="0">
                <a:latin typeface="Museo 100" pitchFamily="2" charset="-18"/>
              </a:rPr>
              <a:t>- zbudowanie turbiny wiatrowej pracującej przy niskich prędkościach wiatru wraz z generatorem prądu elektrycznego o mocy max do 5 kW</a:t>
            </a:r>
            <a:r>
              <a:rPr lang="pl-PL" dirty="0" smtClean="0">
                <a:latin typeface="Museo 100" pitchFamily="2" charset="-18"/>
              </a:rPr>
              <a:t>;</a:t>
            </a:r>
            <a:endParaRPr lang="pl-PL" dirty="0">
              <a:latin typeface="Museo 1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560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467544" y="1484784"/>
            <a:ext cx="30963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Budowa szkolnej siłowni wiatrowej</a:t>
            </a:r>
            <a:r>
              <a:rPr lang="pl-PL" sz="3600" dirty="0" smtClean="0">
                <a:solidFill>
                  <a:schemeClr val="bg1"/>
                </a:solidFill>
                <a:latin typeface="Museo 100" pitchFamily="2" charset="-18"/>
              </a:rPr>
              <a:t>.</a:t>
            </a:r>
            <a:endParaRPr lang="pl-PL" sz="3600" dirty="0">
              <a:solidFill>
                <a:schemeClr val="bg1"/>
              </a:solidFill>
              <a:latin typeface="Museo 100" pitchFamily="2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Museo 100" pitchFamily="2" charset="-18"/>
              </a:rPr>
              <a:t>1. Cel urządzenia:</a:t>
            </a:r>
          </a:p>
          <a:p>
            <a:pPr marL="0" indent="0">
              <a:buNone/>
            </a:pPr>
            <a:endParaRPr lang="pl-PL" dirty="0" smtClean="0">
              <a:latin typeface="Museo 100" pitchFamily="2" charset="-18"/>
            </a:endParaRPr>
          </a:p>
          <a:p>
            <a:pPr marL="0" indent="0">
              <a:buNone/>
            </a:pPr>
            <a:endParaRPr lang="pl-PL" dirty="0">
              <a:latin typeface="Museo 100" pitchFamily="2" charset="-18"/>
            </a:endParaRPr>
          </a:p>
          <a:p>
            <a:pPr marL="0" indent="0">
              <a:buNone/>
            </a:pPr>
            <a:endParaRPr lang="pl-PL" dirty="0" smtClean="0">
              <a:latin typeface="Museo 100" pitchFamily="2" charset="-18"/>
            </a:endParaRPr>
          </a:p>
          <a:p>
            <a:pPr marL="0" indent="0">
              <a:buNone/>
            </a:pPr>
            <a:endParaRPr lang="pl-PL" dirty="0">
              <a:latin typeface="Museo 100" pitchFamily="2" charset="-18"/>
            </a:endParaRPr>
          </a:p>
          <a:p>
            <a:pPr lvl="1">
              <a:buFont typeface="Wingdings" pitchFamily="2" charset="2"/>
              <a:buChar char="v"/>
            </a:pPr>
            <a:r>
              <a:rPr lang="pl-PL" dirty="0" smtClean="0">
                <a:latin typeface="Museo 100" pitchFamily="2" charset="-18"/>
              </a:rPr>
              <a:t>- </a:t>
            </a:r>
            <a:r>
              <a:rPr lang="pl-PL" dirty="0">
                <a:latin typeface="Museo 100" pitchFamily="2" charset="-18"/>
              </a:rPr>
              <a:t>pokazanie wykorzystania energii wiatru do podgrzewania wody, oraz do zasilania wydzielonego obwodu niskonapięciowego</a:t>
            </a:r>
            <a:r>
              <a:rPr lang="pl-PL" dirty="0" smtClean="0">
                <a:latin typeface="Museo 100" pitchFamily="2" charset="-18"/>
              </a:rPr>
              <a:t>;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97" y="1497991"/>
            <a:ext cx="5301208" cy="294511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4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467544" y="1484784"/>
            <a:ext cx="30963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 descr="C:\Users\Viper\Desktop\Przygoda z Ekologią\Windmills-vectorjunky\An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25" y="1481047"/>
            <a:ext cx="5580147" cy="3100082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Budowa szkolnej siłowni wiatrowej</a:t>
            </a:r>
            <a:r>
              <a:rPr lang="pl-PL" sz="3600" dirty="0" smtClean="0">
                <a:solidFill>
                  <a:schemeClr val="bg1"/>
                </a:solidFill>
                <a:latin typeface="Museo 100" pitchFamily="2" charset="-18"/>
              </a:rPr>
              <a:t>.</a:t>
            </a:r>
            <a:endParaRPr lang="pl-PL" sz="3600" dirty="0">
              <a:solidFill>
                <a:schemeClr val="bg1"/>
              </a:solidFill>
              <a:latin typeface="Museo 100" pitchFamily="2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000" dirty="0">
                <a:latin typeface="Museo 100" pitchFamily="2" charset="-18"/>
              </a:rPr>
              <a:t>1. Cel urządzenia:</a:t>
            </a:r>
          </a:p>
          <a:p>
            <a:pPr marL="0" indent="0">
              <a:buNone/>
            </a:pPr>
            <a:endParaRPr lang="pl-PL" dirty="0" smtClean="0">
              <a:latin typeface="Museo 100" pitchFamily="2" charset="-18"/>
            </a:endParaRPr>
          </a:p>
          <a:p>
            <a:pPr marL="0" indent="0">
              <a:buNone/>
            </a:pPr>
            <a:endParaRPr lang="pl-PL" dirty="0">
              <a:latin typeface="Museo 100" pitchFamily="2" charset="-18"/>
            </a:endParaRPr>
          </a:p>
          <a:p>
            <a:pPr marL="0" indent="0">
              <a:buNone/>
            </a:pPr>
            <a:endParaRPr lang="pl-PL" dirty="0">
              <a:latin typeface="Museo 100" pitchFamily="2" charset="-18"/>
            </a:endParaRPr>
          </a:p>
          <a:p>
            <a:pPr marL="457200" lvl="1" indent="0">
              <a:buNone/>
            </a:pPr>
            <a:endParaRPr lang="pl-PL" dirty="0" smtClean="0">
              <a:latin typeface="Museo 100" pitchFamily="2" charset="-18"/>
            </a:endParaRPr>
          </a:p>
          <a:p>
            <a:pPr lvl="1">
              <a:buFont typeface="Wingdings" pitchFamily="2" charset="2"/>
              <a:buChar char="v"/>
            </a:pPr>
            <a:endParaRPr lang="pl-PL" dirty="0" smtClean="0">
              <a:latin typeface="Museo 100" pitchFamily="2" charset="-18"/>
            </a:endParaRPr>
          </a:p>
          <a:p>
            <a:pPr lvl="1">
              <a:buFont typeface="Wingdings" pitchFamily="2" charset="2"/>
              <a:buChar char="v"/>
            </a:pPr>
            <a:r>
              <a:rPr lang="pl-PL" dirty="0" smtClean="0">
                <a:latin typeface="Museo 100" pitchFamily="2" charset="-18"/>
              </a:rPr>
              <a:t> ukazanie aspektu ekologicznego i ekonomicznego wykorzystania siły wiatru w bilansie energetycznym wydzielonego obwodu grzewczego lub elektrycznego;</a:t>
            </a:r>
          </a:p>
        </p:txBody>
      </p:sp>
    </p:spTree>
    <p:extLst>
      <p:ext uri="{BB962C8B-B14F-4D97-AF65-F5344CB8AC3E}">
        <p14:creationId xmlns:p14="http://schemas.microsoft.com/office/powerpoint/2010/main" val="38628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467544" y="1484784"/>
            <a:ext cx="30963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Budowa szkolnej siłowni wiatrowej</a:t>
            </a:r>
            <a:r>
              <a:rPr lang="pl-PL" sz="3600" dirty="0" smtClean="0">
                <a:solidFill>
                  <a:schemeClr val="bg1"/>
                </a:solidFill>
                <a:latin typeface="Museo 100" pitchFamily="2" charset="-18"/>
              </a:rPr>
              <a:t>.</a:t>
            </a:r>
            <a:endParaRPr lang="pl-PL" sz="3600" dirty="0">
              <a:solidFill>
                <a:schemeClr val="bg1"/>
              </a:solidFill>
              <a:latin typeface="Museo 100" pitchFamily="2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Museo 100" pitchFamily="2" charset="-18"/>
              </a:rPr>
              <a:t>1. Cel urządzenia:</a:t>
            </a:r>
          </a:p>
          <a:p>
            <a:pPr marL="0" indent="0">
              <a:buNone/>
            </a:pPr>
            <a:endParaRPr lang="pl-PL" dirty="0" smtClean="0">
              <a:latin typeface="Museo 100" pitchFamily="2" charset="-18"/>
            </a:endParaRPr>
          </a:p>
          <a:p>
            <a:pPr marL="0" indent="0">
              <a:buNone/>
            </a:pPr>
            <a:endParaRPr lang="pl-PL" dirty="0">
              <a:latin typeface="Museo 100" pitchFamily="2" charset="-18"/>
            </a:endParaRPr>
          </a:p>
          <a:p>
            <a:pPr lvl="1">
              <a:buFont typeface="Wingdings" pitchFamily="2" charset="2"/>
              <a:buChar char="v"/>
            </a:pPr>
            <a:r>
              <a:rPr lang="pl-PL" dirty="0" smtClean="0">
                <a:latin typeface="Museo 100" pitchFamily="2" charset="-18"/>
              </a:rPr>
              <a:t>- poznanie zasad i praw fizyki na podstawie, których oparta jest zasada działania siłowni wiatrowej;</a:t>
            </a:r>
          </a:p>
        </p:txBody>
      </p:sp>
    </p:spTree>
    <p:extLst>
      <p:ext uri="{BB962C8B-B14F-4D97-AF65-F5344CB8AC3E}">
        <p14:creationId xmlns:p14="http://schemas.microsoft.com/office/powerpoint/2010/main" val="23833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1484784"/>
            <a:ext cx="8352928" cy="50405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467544" y="1484784"/>
            <a:ext cx="30963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8352928" cy="100811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useo 100" pitchFamily="2" charset="-18"/>
              </a:rPr>
              <a:t>Budowa szkolnej siłowni wiatrowej</a:t>
            </a:r>
            <a:r>
              <a:rPr lang="pl-PL" sz="3600" dirty="0" smtClean="0">
                <a:solidFill>
                  <a:schemeClr val="bg1"/>
                </a:solidFill>
                <a:latin typeface="Museo 100" pitchFamily="2" charset="-18"/>
              </a:rPr>
              <a:t>.</a:t>
            </a:r>
            <a:endParaRPr lang="pl-PL" sz="3600" dirty="0">
              <a:solidFill>
                <a:schemeClr val="bg1"/>
              </a:solidFill>
              <a:latin typeface="Museo 100" pitchFamily="2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Museo 100" pitchFamily="2" charset="-18"/>
              </a:rPr>
              <a:t>1. Cel urządzenia:</a:t>
            </a:r>
          </a:p>
          <a:p>
            <a:pPr marL="0" indent="0">
              <a:buNone/>
            </a:pPr>
            <a:endParaRPr lang="pl-PL" dirty="0">
              <a:latin typeface="Museo 100" pitchFamily="2" charset="-18"/>
            </a:endParaRPr>
          </a:p>
          <a:p>
            <a:pPr marL="0" indent="0">
              <a:buNone/>
            </a:pPr>
            <a:endParaRPr lang="pl-PL" dirty="0">
              <a:latin typeface="Museo 100" pitchFamily="2" charset="-18"/>
            </a:endParaRPr>
          </a:p>
          <a:p>
            <a:pPr lvl="1">
              <a:buFont typeface="Wingdings" pitchFamily="2" charset="2"/>
              <a:buChar char="v"/>
            </a:pPr>
            <a:r>
              <a:rPr lang="pl-PL" dirty="0" smtClean="0">
                <a:latin typeface="Museo 100" pitchFamily="2" charset="-18"/>
              </a:rPr>
              <a:t>- zapoznanie młodzieży z technologii wykonania poszczególnych elementów konstrukcji, oraz z zastosowanymi materiałami i urządzeniami.</a:t>
            </a:r>
            <a:endParaRPr lang="pl-PL" dirty="0">
              <a:latin typeface="Museo 1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2874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944"/>
            <a:ext cx="9144000" cy="6163056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5516" y="404664"/>
            <a:ext cx="8712968" cy="22322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400" dirty="0">
                <a:latin typeface="Museo 100" pitchFamily="2" charset="-18"/>
              </a:rPr>
              <a:t>Opis narzędzi </a:t>
            </a:r>
            <a:r>
              <a:rPr lang="pl-PL" sz="4400" dirty="0" smtClean="0">
                <a:latin typeface="Museo 100" pitchFamily="2" charset="-18"/>
              </a:rPr>
              <a:t/>
            </a:r>
            <a:br>
              <a:rPr lang="pl-PL" sz="4400" dirty="0" smtClean="0">
                <a:latin typeface="Museo 100" pitchFamily="2" charset="-18"/>
              </a:rPr>
            </a:br>
            <a:r>
              <a:rPr lang="pl-PL" sz="4400" dirty="0" smtClean="0">
                <a:latin typeface="Museo 100" pitchFamily="2" charset="-18"/>
              </a:rPr>
              <a:t>i </a:t>
            </a:r>
            <a:r>
              <a:rPr lang="pl-PL" sz="4400" dirty="0">
                <a:latin typeface="Museo 100" pitchFamily="2" charset="-18"/>
              </a:rPr>
              <a:t>materiałów użytych przy budowie </a:t>
            </a:r>
            <a:r>
              <a:rPr lang="pl-PL" sz="4400" dirty="0" smtClean="0">
                <a:latin typeface="Museo 100" pitchFamily="2" charset="-18"/>
              </a:rPr>
              <a:t>urządzenia.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14760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582</Words>
  <Application>Microsoft Office PowerPoint</Application>
  <PresentationFormat>Pokaz na ekranie (4:3)</PresentationFormat>
  <Paragraphs>84</Paragraphs>
  <Slides>29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4" baseType="lpstr">
      <vt:lpstr>Arial</vt:lpstr>
      <vt:lpstr>Calibri</vt:lpstr>
      <vt:lpstr>Museo 100</vt:lpstr>
      <vt:lpstr>Wingdings</vt:lpstr>
      <vt:lpstr>Motyw pakietu Office</vt:lpstr>
      <vt:lpstr>Prezentacja programu PowerPoint</vt:lpstr>
      <vt:lpstr>Spis treści:</vt:lpstr>
      <vt:lpstr>Cele Projektu.</vt:lpstr>
      <vt:lpstr>Budowa szkolnej siłowni wiatrowej.</vt:lpstr>
      <vt:lpstr>Budowa szkolnej siłowni wiatrowej.</vt:lpstr>
      <vt:lpstr>Budowa szkolnej siłowni wiatrowej.</vt:lpstr>
      <vt:lpstr>Budowa szkolnej siłowni wiatrowej.</vt:lpstr>
      <vt:lpstr>Budowa szkolnej siłowni wiatrowej.</vt:lpstr>
      <vt:lpstr>Prezentacja programu PowerPoint</vt:lpstr>
      <vt:lpstr>Schemat ogólny.</vt:lpstr>
      <vt:lpstr>a). łopaty wirnika :</vt:lpstr>
      <vt:lpstr>a). łopaty wirnika :</vt:lpstr>
      <vt:lpstr>a). łopaty wirnika :</vt:lpstr>
      <vt:lpstr>a). łopaty wirnika :</vt:lpstr>
      <vt:lpstr>b). generator :</vt:lpstr>
      <vt:lpstr>b). generator :</vt:lpstr>
      <vt:lpstr>b). generator :</vt:lpstr>
      <vt:lpstr>b). generator :</vt:lpstr>
      <vt:lpstr>c). maszt</vt:lpstr>
      <vt:lpstr>d).mechanizm regulacji kata natarcia łopat</vt:lpstr>
      <vt:lpstr>d).mechanizm regulacji kata natarcia łopat</vt:lpstr>
      <vt:lpstr>d).mechanizm regulacji kata natarcia łopat</vt:lpstr>
      <vt:lpstr>e). mechanizm odbioru mocy</vt:lpstr>
      <vt:lpstr>e). mechanizm odbioru mocy</vt:lpstr>
      <vt:lpstr>f). narzędzia:</vt:lpstr>
      <vt:lpstr>Urządzenie w pracy.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Konrad Kustosik</dc:creator>
  <cp:lastModifiedBy>Konrad Kustosik</cp:lastModifiedBy>
  <cp:revision>54</cp:revision>
  <dcterms:created xsi:type="dcterms:W3CDTF">2013-03-30T10:35:54Z</dcterms:created>
  <dcterms:modified xsi:type="dcterms:W3CDTF">2013-04-05T04:32:05Z</dcterms:modified>
</cp:coreProperties>
</file>