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59" r:id="rId4"/>
    <p:sldId id="260" r:id="rId5"/>
    <p:sldId id="261" r:id="rId6"/>
    <p:sldId id="262" r:id="rId7"/>
    <p:sldId id="263" r:id="rId8"/>
    <p:sldId id="264" r:id="rId9"/>
    <p:sldId id="265" r:id="rId10"/>
    <p:sldId id="266" r:id="rId11"/>
    <p:sldId id="269" r:id="rId12"/>
    <p:sldId id="270" r:id="rId13"/>
    <p:sldId id="273" r:id="rId14"/>
    <p:sldId id="274" r:id="rId15"/>
    <p:sldId id="275" r:id="rId16"/>
    <p:sldId id="276" r:id="rId17"/>
    <p:sldId id="277" r:id="rId18"/>
    <p:sldId id="278" r:id="rId19"/>
    <p:sldId id="279" r:id="rId20"/>
    <p:sldId id="280" r:id="rId21"/>
    <p:sldId id="281" r:id="rId22"/>
    <p:sldId id="284" r:id="rId23"/>
    <p:sldId id="285" r:id="rId24"/>
    <p:sldId id="286" r:id="rId25"/>
    <p:sldId id="287" r:id="rId26"/>
    <p:sldId id="288" r:id="rId27"/>
    <p:sldId id="290" r:id="rId28"/>
    <p:sldId id="291" r:id="rId29"/>
    <p:sldId id="293" r:id="rId30"/>
    <p:sldId id="294" r:id="rId31"/>
    <p:sldId id="295" r:id="rId32"/>
    <p:sldId id="296" r:id="rId33"/>
    <p:sldId id="298" r:id="rId34"/>
    <p:sldId id="299" r:id="rId35"/>
    <p:sldId id="300" r:id="rId36"/>
    <p:sldId id="301" r:id="rId37"/>
    <p:sldId id="302" r:id="rId38"/>
    <p:sldId id="303" r:id="rId39"/>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769700B-66D9-4779-A4C1-F9BF9BECC665}" type="datetimeFigureOut">
              <a:rPr lang="pl-PL"/>
              <a:pPr>
                <a:defRPr/>
              </a:pPr>
              <a:t>2013-04-04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smtClean="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F4752C3-56C5-40E2-BAD1-0D5ABA6A8155}"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4035"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6148" name="Symbol zastępczy nagłówka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pl-PL" smtClean="0"/>
              <a:t>Zespół Szkół im Adama Mickiewicza w Objezierzu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505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7172" name="Symbol zastępczy nagłówka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pl-PL" smtClean="0"/>
              <a:t>Zespół Szkół im Adama Mickiewicza w Objezierzu</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A48E54CA-9682-4993-B1A0-4A3A7502E0D5}" type="datetimeFigureOut">
              <a:rPr lang="pl-PL"/>
              <a:pPr>
                <a:defRPr/>
              </a:pPr>
              <a:t>2013-04-04</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CB58D6A2-2803-46CD-A891-453DE1C91A1E}"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102DBB7B-5379-4477-8D66-07D734B6DF00}" type="datetimeFigureOut">
              <a:rPr lang="pl-PL"/>
              <a:pPr>
                <a:defRPr/>
              </a:pPr>
              <a:t>2013-04-04</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5020C752-CE00-45F4-BE0B-13FF3C36F24A}"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260D4485-89F5-427B-9CD8-69FAA0980CFA}" type="datetimeFigureOut">
              <a:rPr lang="pl-PL"/>
              <a:pPr>
                <a:defRPr/>
              </a:pPr>
              <a:t>2013-04-04</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C17DBCAE-6E48-49B2-9D2E-C6D9FFB3450E}"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185B7BF8-CBE6-4C19-9D45-D7DCD384EBF7}" type="datetimeFigureOut">
              <a:rPr lang="pl-PL"/>
              <a:pPr>
                <a:defRPr/>
              </a:pPr>
              <a:t>2013-04-04</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9B9BAA0D-C353-4527-B3B0-F61E60B79F18}"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27B9E310-C926-4972-8E8B-DC1BC889D555}" type="datetimeFigureOut">
              <a:rPr lang="pl-PL"/>
              <a:pPr>
                <a:defRPr/>
              </a:pPr>
              <a:t>2013-04-04</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DA15E5B7-0549-4473-9183-F762A9F71DB5}"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37BCFE09-9B9B-4EC8-A69B-489C3ECE53F2}" type="datetimeFigureOut">
              <a:rPr lang="pl-PL"/>
              <a:pPr>
                <a:defRPr/>
              </a:pPr>
              <a:t>2013-04-04</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9825685D-C8E5-4D3D-B0FF-68F2023D2F94}"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77F3D0D9-F6DC-405F-A327-BFEF431112C2}" type="datetimeFigureOut">
              <a:rPr lang="pl-PL"/>
              <a:pPr>
                <a:defRPr/>
              </a:pPr>
              <a:t>2013-04-04</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AED71213-402B-47BC-B4D3-F9CE728FF188}"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66CB217F-6056-4236-B6E1-3097D10F9032}" type="datetimeFigureOut">
              <a:rPr lang="pl-PL"/>
              <a:pPr>
                <a:defRPr/>
              </a:pPr>
              <a:t>2013-04-04</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90226E8C-D998-438B-9C99-282D6F08CC91}"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B566A524-D100-44B4-96B9-30215BE241CD}" type="datetimeFigureOut">
              <a:rPr lang="pl-PL"/>
              <a:pPr>
                <a:defRPr/>
              </a:pPr>
              <a:t>2013-04-04</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E762DD62-18CA-4FEF-8FA3-E4A11A25C4D1}"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79AF7E9C-2EB6-4494-A88A-48F1EBE86EDE}" type="datetimeFigureOut">
              <a:rPr lang="pl-PL"/>
              <a:pPr>
                <a:defRPr/>
              </a:pPr>
              <a:t>2013-04-04</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525752C8-8E97-48DF-A01C-6FA77B234FC5}"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EC1C4ED5-F531-43A5-AED6-99CA084916AC}" type="datetimeFigureOut">
              <a:rPr lang="pl-PL"/>
              <a:pPr>
                <a:defRPr/>
              </a:pPr>
              <a:t>2013-04-04</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6782729B-29D6-41AC-9FA4-2CCB0195D46E}"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4302CA-D0EA-41B1-940D-6F216873632E}" type="datetimeFigureOut">
              <a:rPr lang="pl-PL"/>
              <a:pPr>
                <a:defRPr/>
              </a:pPr>
              <a:t>2013-04-04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0871C30-9188-46D8-AC3C-EE02854E7CA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2.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slide" Target="slide33.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4.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4.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6.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6.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1.jpeg"/><Relationship Id="rId5" Type="http://schemas.openxmlformats.org/officeDocument/2006/relationships/slide" Target="slide7.xml"/><Relationship Id="rId10" Type="http://schemas.openxmlformats.org/officeDocument/2006/relationships/slide" Target="slide4.xml"/><Relationship Id="rId4" Type="http://schemas.openxmlformats.org/officeDocument/2006/relationships/slide" Target="slide6.xml"/><Relationship Id="rId9" Type="http://schemas.openxmlformats.org/officeDocument/2006/relationships/slide" Target="slide3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slide" Target="slide21.xml"/><Relationship Id="rId4" Type="http://schemas.openxmlformats.org/officeDocument/2006/relationships/slide" Target="slide5.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7.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8.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8.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9.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slide" Target="slide2.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9.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9.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1.jpeg"/><Relationship Id="rId2" Type="http://schemas.openxmlformats.org/officeDocument/2006/relationships/slide" Target="slide10.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 Target="slide10.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image" Target="../media/image42.jpe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6.xml"/><Relationship Id="rId5" Type="http://schemas.openxmlformats.org/officeDocument/2006/relationships/slide" Target="slide35.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slide" Target="slide36.xml"/><Relationship Id="rId5" Type="http://schemas.openxmlformats.org/officeDocument/2006/relationships/slide" Target="slide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slide" Target="slide37.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13.xml"/><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slide" Target="slide15.xml"/><Relationship Id="rId4" Type="http://schemas.openxmlformats.org/officeDocument/2006/relationships/slide" Target="slide1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4.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image" Target="../media/image1.jpeg"/><Relationship Id="rId2" Type="http://schemas.openxmlformats.org/officeDocument/2006/relationships/slide" Target="slide23.xml"/><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slide" Target="slide26.xml"/><Relationship Id="rId4" Type="http://schemas.openxmlformats.org/officeDocument/2006/relationships/slide" Target="slide24.xml"/></Relationships>
</file>

<file path=ppt/slides/_rels/slide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slide" Target="slide30.xml"/><Relationship Id="rId4" Type="http://schemas.openxmlformats.org/officeDocument/2006/relationships/slide" Target="slide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Admin\Desktop\image003.jpg"/>
          <p:cNvPicPr>
            <a:picLocks noChangeAspect="1" noChangeArrowheads="1"/>
          </p:cNvPicPr>
          <p:nvPr/>
        </p:nvPicPr>
        <p:blipFill>
          <a:blip r:embed="rId3" cstate="print"/>
          <a:srcRect/>
          <a:stretch>
            <a:fillRect/>
          </a:stretch>
        </p:blipFill>
        <p:spPr bwMode="auto">
          <a:xfrm>
            <a:off x="3181350" y="6000750"/>
            <a:ext cx="5962650" cy="857250"/>
          </a:xfrm>
          <a:prstGeom prst="rect">
            <a:avLst/>
          </a:prstGeom>
          <a:noFill/>
          <a:ln w="9525">
            <a:noFill/>
            <a:miter lim="800000"/>
            <a:headEnd/>
            <a:tailEnd/>
          </a:ln>
        </p:spPr>
      </p:pic>
      <p:sp>
        <p:nvSpPr>
          <p:cNvPr id="3" name="pole tekstowe 2"/>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pl-PL" sz="2800" dirty="0">
                <a:solidFill>
                  <a:schemeClr val="accent1">
                    <a:lumMod val="75000"/>
                  </a:schemeClr>
                </a:solidFill>
              </a:rPr>
              <a:t>Zespół Szkół im. Adama Mickiewicza w Objezierzu</a:t>
            </a:r>
          </a:p>
        </p:txBody>
      </p:sp>
      <p:sp>
        <p:nvSpPr>
          <p:cNvPr id="4" name="pole tekstowe 3"/>
          <p:cNvSpPr txBox="1"/>
          <p:nvPr/>
        </p:nvSpPr>
        <p:spPr>
          <a:xfrm>
            <a:off x="468313" y="1916113"/>
            <a:ext cx="8424862" cy="1385887"/>
          </a:xfrm>
          <a:prstGeom prst="rect">
            <a:avLst/>
          </a:prstGeom>
          <a:noFill/>
        </p:spPr>
        <p:txBody>
          <a:bodyPr>
            <a:spAutoFit/>
          </a:bodyPr>
          <a:lstStyle/>
          <a:p>
            <a:pPr algn="ctr">
              <a:defRPr/>
            </a:pPr>
            <a:r>
              <a:rPr lang="pl-PL" sz="2800" dirty="0">
                <a:solidFill>
                  <a:schemeClr val="accent1">
                    <a:lumMod val="50000"/>
                  </a:schemeClr>
                </a:solidFill>
              </a:rPr>
              <a:t>„Odnawialne Źródła Energii pilotażowy projekt przygotowujący wielkopolskie szkoły zawodowe do poszerzenia oferty edukacyjnej o technologie OZE”</a:t>
            </a:r>
          </a:p>
        </p:txBody>
      </p:sp>
      <p:sp>
        <p:nvSpPr>
          <p:cNvPr id="5" name="pole tekstowe 4"/>
          <p:cNvSpPr txBox="1"/>
          <p:nvPr/>
        </p:nvSpPr>
        <p:spPr>
          <a:xfrm>
            <a:off x="1403648" y="3861048"/>
            <a:ext cx="6696744" cy="1077218"/>
          </a:xfrm>
          <a:prstGeom prst="rect">
            <a:avLst/>
          </a:prstGeom>
          <a:noFill/>
        </p:spPr>
        <p:txBody>
          <a:bodyPr wrap="square">
            <a:spAutoFit/>
          </a:bodyPr>
          <a:lstStyle/>
          <a:p>
            <a:pPr algn="ctr">
              <a:defRPr/>
            </a:pPr>
            <a:r>
              <a:rPr lang="pl-PL" sz="3200" dirty="0" smtClean="0">
                <a:solidFill>
                  <a:srgbClr val="C00000"/>
                </a:solidFill>
              </a:rPr>
              <a:t>GDZIE STOSOWANE SĄ </a:t>
            </a:r>
            <a:r>
              <a:rPr lang="pl-PL" sz="3200" dirty="0" smtClean="0">
                <a:solidFill>
                  <a:srgbClr val="C00000"/>
                </a:solidFill>
              </a:rPr>
              <a:t>OZE? </a:t>
            </a:r>
          </a:p>
          <a:p>
            <a:pPr algn="ctr">
              <a:defRPr/>
            </a:pPr>
            <a:endParaRPr lang="pl-PL" sz="1200" dirty="0" smtClean="0">
              <a:solidFill>
                <a:schemeClr val="accent4">
                  <a:lumMod val="75000"/>
                </a:schemeClr>
              </a:solidFill>
            </a:endParaRPr>
          </a:p>
          <a:p>
            <a:pPr algn="ctr">
              <a:defRPr/>
            </a:pPr>
            <a:r>
              <a:rPr lang="pl-PL" sz="2000" dirty="0" smtClean="0">
                <a:solidFill>
                  <a:schemeClr val="accent4">
                    <a:lumMod val="75000"/>
                  </a:schemeClr>
                </a:solidFill>
              </a:rPr>
              <a:t>P</a:t>
            </a:r>
            <a:r>
              <a:rPr lang="pl-PL" sz="2000" dirty="0" smtClean="0">
                <a:solidFill>
                  <a:schemeClr val="accent4">
                    <a:lumMod val="75000"/>
                  </a:schemeClr>
                </a:solidFill>
              </a:rPr>
              <a:t>REZENTACJA KONKURSOWA</a:t>
            </a:r>
            <a:endParaRPr lang="pl-PL" sz="20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800100"/>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Energia geotermalna</a:t>
            </a:r>
          </a:p>
          <a:p>
            <a:pPr>
              <a:defRPr/>
            </a:pPr>
            <a:r>
              <a:rPr lang="pl-PL" sz="1400" dirty="0">
                <a:solidFill>
                  <a:schemeClr val="accent3">
                    <a:lumMod val="50000"/>
                  </a:schemeClr>
                </a:solidFill>
                <a:latin typeface="Arial" charset="0"/>
                <a:cs typeface="Arial" charset="0"/>
              </a:rPr>
              <a:t>Pozyskiwanie energii geotermalnej polega na wykorzystaniu cieplnej energii Ziemi. Na terenie Polski funkcjonuje osiem geotermalnych zakładów ciepłowniczych.</a:t>
            </a:r>
          </a:p>
        </p:txBody>
      </p:sp>
      <p:sp>
        <p:nvSpPr>
          <p:cNvPr id="5" name="pole tekstowe 4">
            <a:hlinkClick r:id="rId2" action="ppaction://hlinksldjump"/>
          </p:cNvPr>
          <p:cNvSpPr txBox="1"/>
          <p:nvPr/>
        </p:nvSpPr>
        <p:spPr>
          <a:xfrm>
            <a:off x="214313" y="6143625"/>
            <a:ext cx="785812"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Spis treści</a:t>
            </a:r>
          </a:p>
        </p:txBody>
      </p:sp>
      <p:sp>
        <p:nvSpPr>
          <p:cNvPr id="7" name="Elipsa 6"/>
          <p:cNvSpPr/>
          <p:nvPr/>
        </p:nvSpPr>
        <p:spPr>
          <a:xfrm>
            <a:off x="2857500" y="2428875"/>
            <a:ext cx="3214688" cy="928688"/>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000" b="1" dirty="0">
                <a:solidFill>
                  <a:schemeClr val="accent6">
                    <a:lumMod val="50000"/>
                  </a:schemeClr>
                </a:solidFill>
              </a:rPr>
              <a:t>Energia wnętrza Ziemi</a:t>
            </a:r>
            <a:endParaRPr lang="pl-PL" sz="2000" b="1" dirty="0"/>
          </a:p>
        </p:txBody>
      </p:sp>
      <p:sp>
        <p:nvSpPr>
          <p:cNvPr id="9" name="Prostokąt 8"/>
          <p:cNvSpPr/>
          <p:nvPr/>
        </p:nvSpPr>
        <p:spPr>
          <a:xfrm>
            <a:off x="1928813" y="4357688"/>
            <a:ext cx="1285875" cy="35718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accent6">
                    <a:lumMod val="50000"/>
                  </a:schemeClr>
                </a:solidFill>
                <a:hlinkClick r:id="rId3" action="ppaction://hlinksldjump"/>
              </a:rPr>
              <a:t>Pompy ciepła</a:t>
            </a:r>
            <a:endParaRPr lang="pl-PL" dirty="0"/>
          </a:p>
        </p:txBody>
      </p:sp>
      <p:sp>
        <p:nvSpPr>
          <p:cNvPr id="10" name="Prostokąt 9"/>
          <p:cNvSpPr/>
          <p:nvPr/>
        </p:nvSpPr>
        <p:spPr>
          <a:xfrm>
            <a:off x="5715000" y="4286250"/>
            <a:ext cx="1857375" cy="42862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accent6">
                    <a:lumMod val="50000"/>
                  </a:schemeClr>
                </a:solidFill>
                <a:hlinkClick r:id="rId4" action="ppaction://hlinksldjump"/>
              </a:rPr>
              <a:t>Geotermalne zakłady ciepłownicze</a:t>
            </a:r>
            <a:endParaRPr lang="pl-PL" dirty="0"/>
          </a:p>
        </p:txBody>
      </p:sp>
      <p:cxnSp>
        <p:nvCxnSpPr>
          <p:cNvPr id="11" name="Łącznik prosty ze strzałką 10"/>
          <p:cNvCxnSpPr>
            <a:stCxn id="7" idx="4"/>
            <a:endCxn id="9" idx="0"/>
          </p:cNvCxnSpPr>
          <p:nvPr/>
        </p:nvCxnSpPr>
        <p:spPr bwMode="auto">
          <a:xfrm rot="5400000">
            <a:off x="3017837" y="2911476"/>
            <a:ext cx="1000125" cy="1892300"/>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a:stCxn id="7" idx="4"/>
            <a:endCxn id="10" idx="0"/>
          </p:cNvCxnSpPr>
          <p:nvPr/>
        </p:nvCxnSpPr>
        <p:spPr bwMode="auto">
          <a:xfrm rot="16200000" flipH="1">
            <a:off x="5090319" y="2732882"/>
            <a:ext cx="928687" cy="2178050"/>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Nawias klamrowy otwierający 12"/>
          <p:cNvSpPr/>
          <p:nvPr/>
        </p:nvSpPr>
        <p:spPr bwMode="auto">
          <a:xfrm rot="16200000">
            <a:off x="4357688" y="2928937"/>
            <a:ext cx="571500" cy="4143375"/>
          </a:xfrm>
          <a:prstGeom prst="leftBrace">
            <a:avLst>
              <a:gd name="adj1" fmla="val 88028"/>
              <a:gd name="adj2" fmla="val 47841"/>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sp>
        <p:nvSpPr>
          <p:cNvPr id="14" name="Prostokąt 13"/>
          <p:cNvSpPr/>
          <p:nvPr/>
        </p:nvSpPr>
        <p:spPr>
          <a:xfrm>
            <a:off x="3857625" y="5286375"/>
            <a:ext cx="1500188" cy="35718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accent6">
                    <a:lumMod val="50000"/>
                  </a:schemeClr>
                </a:solidFill>
              </a:rPr>
              <a:t>energia elektryczna</a:t>
            </a:r>
            <a:endParaRPr lang="pl-PL" dirty="0"/>
          </a:p>
        </p:txBody>
      </p:sp>
      <p:pic>
        <p:nvPicPr>
          <p:cNvPr id="11275" name="Picture 3" descr="C:\Users\Admin\Desktop\image003.jpg"/>
          <p:cNvPicPr>
            <a:picLocks noChangeAspect="1" noChangeArrowheads="1"/>
          </p:cNvPicPr>
          <p:nvPr/>
        </p:nvPicPr>
        <p:blipFill>
          <a:blip r:embed="rId5" cstate="print"/>
          <a:srcRect/>
          <a:stretch>
            <a:fillRect/>
          </a:stretch>
        </p:blipFill>
        <p:spPr bwMode="auto">
          <a:xfrm>
            <a:off x="3181350" y="6000750"/>
            <a:ext cx="5962650" cy="857250"/>
          </a:xfrm>
          <a:prstGeom prst="rect">
            <a:avLst/>
          </a:prstGeom>
          <a:noFill/>
          <a:ln w="9525">
            <a:noFill/>
            <a:miter lim="800000"/>
            <a:headEnd/>
            <a:tailEnd/>
          </a:ln>
        </p:spPr>
      </p:pic>
      <p:sp>
        <p:nvSpPr>
          <p:cNvPr id="16" name="pole tekstowe 15"/>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Kotły na biomasę - realizacje</a:t>
            </a:r>
          </a:p>
        </p:txBody>
      </p:sp>
      <p:pic>
        <p:nvPicPr>
          <p:cNvPr id="13315" name="Obraz 7" descr="Marcinkowo urząd.jpg"/>
          <p:cNvPicPr>
            <a:picLocks noChangeAspect="1"/>
          </p:cNvPicPr>
          <p:nvPr/>
        </p:nvPicPr>
        <p:blipFill>
          <a:blip r:embed="rId2" cstate="print"/>
          <a:srcRect/>
          <a:stretch>
            <a:fillRect/>
          </a:stretch>
        </p:blipFill>
        <p:spPr bwMode="auto">
          <a:xfrm>
            <a:off x="142875" y="1643063"/>
            <a:ext cx="6834188" cy="4286250"/>
          </a:xfrm>
          <a:prstGeom prst="rect">
            <a:avLst/>
          </a:prstGeom>
          <a:noFill/>
          <a:ln w="9525">
            <a:noFill/>
            <a:miter lim="800000"/>
            <a:headEnd/>
            <a:tailEnd/>
          </a:ln>
        </p:spPr>
      </p:pic>
      <p:sp>
        <p:nvSpPr>
          <p:cNvPr id="13316" name="pole tekstowe 8"/>
          <p:cNvSpPr txBox="1">
            <a:spLocks noChangeArrowheads="1"/>
          </p:cNvSpPr>
          <p:nvPr/>
        </p:nvSpPr>
        <p:spPr bwMode="auto">
          <a:xfrm>
            <a:off x="7286625" y="3286125"/>
            <a:ext cx="1643063" cy="646113"/>
          </a:xfrm>
          <a:prstGeom prst="rect">
            <a:avLst/>
          </a:prstGeom>
          <a:noFill/>
          <a:ln w="9525">
            <a:noFill/>
            <a:miter lim="800000"/>
            <a:headEnd/>
            <a:tailEnd/>
          </a:ln>
        </p:spPr>
        <p:txBody>
          <a:bodyPr>
            <a:spAutoFit/>
          </a:bodyPr>
          <a:lstStyle/>
          <a:p>
            <a:r>
              <a:rPr lang="pl-PL"/>
              <a:t>Marcinkowo </a:t>
            </a:r>
            <a:br>
              <a:rPr lang="pl-PL"/>
            </a:br>
            <a:r>
              <a:rPr lang="pl-PL"/>
              <a:t>urząd miasta</a:t>
            </a:r>
          </a:p>
        </p:txBody>
      </p:sp>
      <p:sp>
        <p:nvSpPr>
          <p:cNvPr id="10" name="pole tekstowe 9">
            <a:hlinkClick r:id="rId3"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13318" name="Picture 3" descr="C:\Users\Admin\Desktop\image003.jpg"/>
          <p:cNvPicPr>
            <a:picLocks noChangeAspect="1" noChangeArrowheads="1"/>
          </p:cNvPicPr>
          <p:nvPr/>
        </p:nvPicPr>
        <p:blipFill>
          <a:blip r:embed="rId4" cstate="print"/>
          <a:srcRect/>
          <a:stretch>
            <a:fillRect/>
          </a:stretch>
        </p:blipFill>
        <p:spPr bwMode="auto">
          <a:xfrm>
            <a:off x="3181350" y="6000750"/>
            <a:ext cx="5962650" cy="857250"/>
          </a:xfrm>
          <a:prstGeom prst="rect">
            <a:avLst/>
          </a:prstGeom>
          <a:noFill/>
          <a:ln w="9525">
            <a:noFill/>
            <a:miter lim="800000"/>
            <a:headEnd/>
            <a:tailEnd/>
          </a:ln>
        </p:spPr>
      </p:pic>
      <p:sp>
        <p:nvSpPr>
          <p:cNvPr id="7" name="pole tekstowe 6"/>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Kotły na biomasę - realizacje</a:t>
            </a:r>
          </a:p>
        </p:txBody>
      </p:sp>
      <p:pic>
        <p:nvPicPr>
          <p:cNvPr id="14339" name="Obraz 5" descr="Ow woj śląskie.jpg"/>
          <p:cNvPicPr>
            <a:picLocks noChangeAspect="1"/>
          </p:cNvPicPr>
          <p:nvPr/>
        </p:nvPicPr>
        <p:blipFill>
          <a:blip r:embed="rId2" cstate="print"/>
          <a:srcRect/>
          <a:stretch>
            <a:fillRect/>
          </a:stretch>
        </p:blipFill>
        <p:spPr bwMode="auto">
          <a:xfrm>
            <a:off x="428625" y="1571625"/>
            <a:ext cx="6381750" cy="4572000"/>
          </a:xfrm>
          <a:prstGeom prst="rect">
            <a:avLst/>
          </a:prstGeom>
          <a:noFill/>
          <a:ln w="9525">
            <a:noFill/>
            <a:miter lim="800000"/>
            <a:headEnd/>
            <a:tailEnd/>
          </a:ln>
        </p:spPr>
      </p:pic>
      <p:sp>
        <p:nvSpPr>
          <p:cNvPr id="14340" name="pole tekstowe 6"/>
          <p:cNvSpPr txBox="1">
            <a:spLocks noChangeArrowheads="1"/>
          </p:cNvSpPr>
          <p:nvPr/>
        </p:nvSpPr>
        <p:spPr bwMode="auto">
          <a:xfrm>
            <a:off x="7215188" y="3357563"/>
            <a:ext cx="1428750" cy="923925"/>
          </a:xfrm>
          <a:prstGeom prst="rect">
            <a:avLst/>
          </a:prstGeom>
          <a:noFill/>
          <a:ln w="9525">
            <a:noFill/>
            <a:miter lim="800000"/>
            <a:headEnd/>
            <a:tailEnd/>
          </a:ln>
        </p:spPr>
        <p:txBody>
          <a:bodyPr>
            <a:spAutoFit/>
          </a:bodyPr>
          <a:lstStyle/>
          <a:p>
            <a:pPr algn="ctr"/>
            <a:r>
              <a:rPr lang="pl-PL"/>
              <a:t>Ośrodek wczasowy</a:t>
            </a:r>
          </a:p>
          <a:p>
            <a:pPr algn="ctr"/>
            <a:r>
              <a:rPr lang="pl-PL"/>
              <a:t>Jedlicze</a:t>
            </a:r>
          </a:p>
        </p:txBody>
      </p:sp>
      <p:sp>
        <p:nvSpPr>
          <p:cNvPr id="8" name="pole tekstowe 7">
            <a:hlinkClick r:id="rId3"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14342" name="Picture 3" descr="C:\Users\Admin\Desktop\image003.jpg"/>
          <p:cNvPicPr>
            <a:picLocks noChangeAspect="1" noChangeArrowheads="1"/>
          </p:cNvPicPr>
          <p:nvPr/>
        </p:nvPicPr>
        <p:blipFill>
          <a:blip r:embed="rId4" cstate="print"/>
          <a:srcRect/>
          <a:stretch>
            <a:fillRect/>
          </a:stretch>
        </p:blipFill>
        <p:spPr bwMode="auto">
          <a:xfrm>
            <a:off x="3181350" y="6000750"/>
            <a:ext cx="5962650" cy="857250"/>
          </a:xfrm>
          <a:prstGeom prst="rect">
            <a:avLst/>
          </a:prstGeom>
          <a:noFill/>
          <a:ln w="9525">
            <a:noFill/>
            <a:miter lim="800000"/>
            <a:headEnd/>
            <a:tailEnd/>
          </a:ln>
        </p:spPr>
      </p:pic>
      <p:sp>
        <p:nvSpPr>
          <p:cNvPr id="7" name="pole tekstowe 6"/>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Biogazownia – schemat technologiczny</a:t>
            </a:r>
          </a:p>
        </p:txBody>
      </p:sp>
      <p:sp>
        <p:nvSpPr>
          <p:cNvPr id="6" name="pole tekstowe 5">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16388" name="Obraz 7" descr="mt_2stopnie_schemat_pl.jpg"/>
          <p:cNvPicPr>
            <a:picLocks noChangeAspect="1"/>
          </p:cNvPicPr>
          <p:nvPr/>
        </p:nvPicPr>
        <p:blipFill>
          <a:blip r:embed="rId3" cstate="print"/>
          <a:srcRect/>
          <a:stretch>
            <a:fillRect/>
          </a:stretch>
        </p:blipFill>
        <p:spPr bwMode="auto">
          <a:xfrm>
            <a:off x="357188" y="1643063"/>
            <a:ext cx="8429625" cy="4443412"/>
          </a:xfrm>
          <a:prstGeom prst="rect">
            <a:avLst/>
          </a:prstGeom>
          <a:noFill/>
          <a:ln w="9525">
            <a:noFill/>
            <a:miter lim="800000"/>
            <a:headEnd/>
            <a:tailEnd/>
          </a:ln>
        </p:spPr>
      </p:pic>
      <p:pic>
        <p:nvPicPr>
          <p:cNvPr id="16389" name="Picture 3" descr="C:\Users\Admin\Desktop\image003.jpg"/>
          <p:cNvPicPr>
            <a:picLocks noChangeAspect="1" noChangeArrowheads="1"/>
          </p:cNvPicPr>
          <p:nvPr/>
        </p:nvPicPr>
        <p:blipFill>
          <a:blip r:embed="rId4" cstate="print"/>
          <a:srcRect/>
          <a:stretch>
            <a:fillRect/>
          </a:stretch>
        </p:blipFill>
        <p:spPr bwMode="auto">
          <a:xfrm>
            <a:off x="3181350" y="6000750"/>
            <a:ext cx="5962650" cy="857250"/>
          </a:xfrm>
          <a:prstGeom prst="rect">
            <a:avLst/>
          </a:prstGeom>
          <a:noFill/>
          <a:ln w="9525">
            <a:noFill/>
            <a:miter lim="800000"/>
            <a:headEnd/>
            <a:tailEnd/>
          </a:ln>
        </p:spPr>
      </p:pic>
      <p:sp>
        <p:nvSpPr>
          <p:cNvPr id="8" name="pole tekstowe 7"/>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Biogazownie rolnicze</a:t>
            </a:r>
          </a:p>
        </p:txBody>
      </p:sp>
      <p:pic>
        <p:nvPicPr>
          <p:cNvPr id="17411" name="Obraz 4" descr="Biogazownia w Liszkowie (10).JPG"/>
          <p:cNvPicPr>
            <a:picLocks noChangeAspect="1"/>
          </p:cNvPicPr>
          <p:nvPr/>
        </p:nvPicPr>
        <p:blipFill>
          <a:blip r:embed="rId2" cstate="print"/>
          <a:srcRect/>
          <a:stretch>
            <a:fillRect/>
          </a:stretch>
        </p:blipFill>
        <p:spPr bwMode="auto">
          <a:xfrm>
            <a:off x="142875" y="1571625"/>
            <a:ext cx="5929313" cy="3957638"/>
          </a:xfrm>
          <a:prstGeom prst="rect">
            <a:avLst/>
          </a:prstGeom>
          <a:noFill/>
          <a:ln w="9525">
            <a:noFill/>
            <a:miter lim="800000"/>
            <a:headEnd/>
            <a:tailEnd/>
          </a:ln>
        </p:spPr>
      </p:pic>
      <p:pic>
        <p:nvPicPr>
          <p:cNvPr id="17412" name="Obraz 5" descr="poldanor.jpg"/>
          <p:cNvPicPr>
            <a:picLocks noChangeAspect="1"/>
          </p:cNvPicPr>
          <p:nvPr/>
        </p:nvPicPr>
        <p:blipFill>
          <a:blip r:embed="rId3" cstate="print"/>
          <a:srcRect/>
          <a:stretch>
            <a:fillRect/>
          </a:stretch>
        </p:blipFill>
        <p:spPr bwMode="auto">
          <a:xfrm>
            <a:off x="5364163" y="3357563"/>
            <a:ext cx="3495675" cy="2686050"/>
          </a:xfrm>
          <a:prstGeom prst="rect">
            <a:avLst/>
          </a:prstGeom>
          <a:noFill/>
          <a:ln w="9525">
            <a:noFill/>
            <a:miter lim="800000"/>
            <a:headEnd/>
            <a:tailEnd/>
          </a:ln>
        </p:spPr>
      </p:pic>
      <p:sp>
        <p:nvSpPr>
          <p:cNvPr id="17413" name="pole tekstowe 6"/>
          <p:cNvSpPr txBox="1">
            <a:spLocks noChangeArrowheads="1"/>
          </p:cNvSpPr>
          <p:nvPr/>
        </p:nvSpPr>
        <p:spPr bwMode="auto">
          <a:xfrm>
            <a:off x="6572250" y="2357438"/>
            <a:ext cx="2428875" cy="923925"/>
          </a:xfrm>
          <a:prstGeom prst="rect">
            <a:avLst/>
          </a:prstGeom>
          <a:noFill/>
          <a:ln w="9525">
            <a:noFill/>
            <a:miter lim="800000"/>
            <a:headEnd/>
            <a:tailEnd/>
          </a:ln>
        </p:spPr>
        <p:txBody>
          <a:bodyPr>
            <a:spAutoFit/>
          </a:bodyPr>
          <a:lstStyle/>
          <a:p>
            <a:pPr algn="ctr"/>
            <a:r>
              <a:rPr lang="pl-PL"/>
              <a:t>Biogazownia </a:t>
            </a:r>
            <a:br>
              <a:rPr lang="pl-PL"/>
            </a:br>
            <a:r>
              <a:rPr lang="pl-PL"/>
              <a:t>w Płaszczycy </a:t>
            </a:r>
          </a:p>
          <a:p>
            <a:pPr algn="ctr"/>
            <a:r>
              <a:rPr lang="pl-PL"/>
              <a:t>Firmy Poldanor S.A.</a:t>
            </a:r>
          </a:p>
        </p:txBody>
      </p:sp>
      <p:sp>
        <p:nvSpPr>
          <p:cNvPr id="17414" name="pole tekstowe 7"/>
          <p:cNvSpPr txBox="1">
            <a:spLocks noChangeArrowheads="1"/>
          </p:cNvSpPr>
          <p:nvPr/>
        </p:nvSpPr>
        <p:spPr bwMode="auto">
          <a:xfrm>
            <a:off x="142875" y="5572125"/>
            <a:ext cx="3500438" cy="369888"/>
          </a:xfrm>
          <a:prstGeom prst="rect">
            <a:avLst/>
          </a:prstGeom>
          <a:noFill/>
          <a:ln w="9525">
            <a:noFill/>
            <a:miter lim="800000"/>
            <a:headEnd/>
            <a:tailEnd/>
          </a:ln>
        </p:spPr>
        <p:txBody>
          <a:bodyPr>
            <a:spAutoFit/>
          </a:bodyPr>
          <a:lstStyle/>
          <a:p>
            <a:r>
              <a:rPr lang="pl-PL"/>
              <a:t>Biogazownia w Liszkowie</a:t>
            </a:r>
          </a:p>
        </p:txBody>
      </p:sp>
      <p:sp>
        <p:nvSpPr>
          <p:cNvPr id="9" name="pole tekstowe 8">
            <a:hlinkClick r:id="rId4"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17416" name="Picture 3" descr="C:\Users\Admin\Desktop\image003.jpg"/>
          <p:cNvPicPr>
            <a:picLocks noChangeAspect="1" noChangeArrowheads="1"/>
          </p:cNvPicPr>
          <p:nvPr/>
        </p:nvPicPr>
        <p:blipFill>
          <a:blip r:embed="rId5" cstate="print"/>
          <a:srcRect/>
          <a:stretch>
            <a:fillRect/>
          </a:stretch>
        </p:blipFill>
        <p:spPr bwMode="auto">
          <a:xfrm>
            <a:off x="3181350" y="6000750"/>
            <a:ext cx="5962650" cy="857250"/>
          </a:xfrm>
          <a:prstGeom prst="rect">
            <a:avLst/>
          </a:prstGeom>
          <a:noFill/>
          <a:ln w="9525">
            <a:noFill/>
            <a:miter lim="800000"/>
            <a:headEnd/>
            <a:tailEnd/>
          </a:ln>
        </p:spPr>
      </p:pic>
      <p:sp>
        <p:nvSpPr>
          <p:cNvPr id="11" name="pole tekstowe 10"/>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Biogazownia: spalanie biogazu w module prądowo – cieplnym </a:t>
            </a:r>
          </a:p>
        </p:txBody>
      </p:sp>
      <p:sp>
        <p:nvSpPr>
          <p:cNvPr id="5" name="pole tekstowe 4">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18436" name="Obraz 6" descr="DSC03118.JPG"/>
          <p:cNvPicPr>
            <a:picLocks noChangeAspect="1"/>
          </p:cNvPicPr>
          <p:nvPr/>
        </p:nvPicPr>
        <p:blipFill>
          <a:blip r:embed="rId3" cstate="print"/>
          <a:srcRect/>
          <a:stretch>
            <a:fillRect/>
          </a:stretch>
        </p:blipFill>
        <p:spPr bwMode="auto">
          <a:xfrm>
            <a:off x="4221163" y="2571750"/>
            <a:ext cx="4922837" cy="3286125"/>
          </a:xfrm>
          <a:prstGeom prst="rect">
            <a:avLst/>
          </a:prstGeom>
          <a:noFill/>
          <a:ln w="9525">
            <a:noFill/>
            <a:miter lim="800000"/>
            <a:headEnd/>
            <a:tailEnd/>
          </a:ln>
        </p:spPr>
      </p:pic>
      <p:pic>
        <p:nvPicPr>
          <p:cNvPr id="18437" name="Obraz 7" descr="DSC03120.JPG"/>
          <p:cNvPicPr>
            <a:picLocks noChangeAspect="1"/>
          </p:cNvPicPr>
          <p:nvPr/>
        </p:nvPicPr>
        <p:blipFill>
          <a:blip r:embed="rId4" cstate="print"/>
          <a:srcRect/>
          <a:stretch>
            <a:fillRect/>
          </a:stretch>
        </p:blipFill>
        <p:spPr bwMode="auto">
          <a:xfrm>
            <a:off x="500063" y="2214563"/>
            <a:ext cx="4251325" cy="2836862"/>
          </a:xfrm>
          <a:prstGeom prst="rect">
            <a:avLst/>
          </a:prstGeom>
          <a:noFill/>
          <a:ln w="9525">
            <a:noFill/>
            <a:miter lim="800000"/>
            <a:headEnd/>
            <a:tailEnd/>
          </a:ln>
        </p:spPr>
      </p:pic>
      <p:sp>
        <p:nvSpPr>
          <p:cNvPr id="18438" name="pole tekstowe 8"/>
          <p:cNvSpPr txBox="1">
            <a:spLocks noChangeArrowheads="1"/>
          </p:cNvSpPr>
          <p:nvPr/>
        </p:nvSpPr>
        <p:spPr bwMode="auto">
          <a:xfrm>
            <a:off x="428625" y="5286375"/>
            <a:ext cx="3071813" cy="646113"/>
          </a:xfrm>
          <a:prstGeom prst="rect">
            <a:avLst/>
          </a:prstGeom>
          <a:noFill/>
          <a:ln w="9525">
            <a:noFill/>
            <a:miter lim="800000"/>
            <a:headEnd/>
            <a:tailEnd/>
          </a:ln>
        </p:spPr>
        <p:txBody>
          <a:bodyPr>
            <a:spAutoFit/>
          </a:bodyPr>
          <a:lstStyle/>
          <a:p>
            <a:r>
              <a:rPr lang="pl-PL"/>
              <a:t>Biogazownia w Świelinie</a:t>
            </a:r>
          </a:p>
          <a:p>
            <a:r>
              <a:rPr lang="pl-PL"/>
              <a:t>Spółki Poldanor</a:t>
            </a:r>
          </a:p>
        </p:txBody>
      </p:sp>
      <p:pic>
        <p:nvPicPr>
          <p:cNvPr id="18439" name="Picture 3" descr="C:\Users\Admin\Desktop\image003.jpg"/>
          <p:cNvPicPr>
            <a:picLocks noChangeAspect="1" noChangeArrowheads="1"/>
          </p:cNvPicPr>
          <p:nvPr/>
        </p:nvPicPr>
        <p:blipFill>
          <a:blip r:embed="rId5" cstate="print"/>
          <a:srcRect/>
          <a:stretch>
            <a:fillRect/>
          </a:stretch>
        </p:blipFill>
        <p:spPr bwMode="auto">
          <a:xfrm>
            <a:off x="3181350" y="6000750"/>
            <a:ext cx="5962650" cy="857250"/>
          </a:xfrm>
          <a:prstGeom prst="rect">
            <a:avLst/>
          </a:prstGeom>
          <a:noFill/>
          <a:ln w="9525">
            <a:noFill/>
            <a:miter lim="800000"/>
            <a:headEnd/>
            <a:tailEnd/>
          </a:ln>
        </p:spPr>
      </p:pic>
      <p:sp>
        <p:nvSpPr>
          <p:cNvPr id="8" name="pole tekstowe 7"/>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Wysypisko śmieci w Sianowie koło Koszalina – odzysk biometanu</a:t>
            </a:r>
          </a:p>
        </p:txBody>
      </p:sp>
      <p:sp>
        <p:nvSpPr>
          <p:cNvPr id="5" name="pole tekstowe 4">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19460" name="Obraz 7" descr="sianow1.JPG"/>
          <p:cNvPicPr>
            <a:picLocks noChangeAspect="1"/>
          </p:cNvPicPr>
          <p:nvPr/>
        </p:nvPicPr>
        <p:blipFill>
          <a:blip r:embed="rId3" cstate="print"/>
          <a:srcRect/>
          <a:stretch>
            <a:fillRect/>
          </a:stretch>
        </p:blipFill>
        <p:spPr bwMode="auto">
          <a:xfrm>
            <a:off x="3643313" y="1643063"/>
            <a:ext cx="4879975" cy="3257550"/>
          </a:xfrm>
          <a:prstGeom prst="rect">
            <a:avLst/>
          </a:prstGeom>
          <a:noFill/>
          <a:ln w="9525">
            <a:noFill/>
            <a:miter lim="800000"/>
            <a:headEnd/>
            <a:tailEnd/>
          </a:ln>
        </p:spPr>
      </p:pic>
      <p:pic>
        <p:nvPicPr>
          <p:cNvPr id="19461" name="Obraz 8" descr="sianow2.JPG"/>
          <p:cNvPicPr>
            <a:picLocks noChangeAspect="1"/>
          </p:cNvPicPr>
          <p:nvPr/>
        </p:nvPicPr>
        <p:blipFill>
          <a:blip r:embed="rId4" cstate="print"/>
          <a:srcRect/>
          <a:stretch>
            <a:fillRect/>
          </a:stretch>
        </p:blipFill>
        <p:spPr bwMode="auto">
          <a:xfrm>
            <a:off x="500063" y="1643063"/>
            <a:ext cx="2928937" cy="4387850"/>
          </a:xfrm>
          <a:prstGeom prst="rect">
            <a:avLst/>
          </a:prstGeom>
          <a:noFill/>
          <a:ln w="9525">
            <a:noFill/>
            <a:miter lim="800000"/>
            <a:headEnd/>
            <a:tailEnd/>
          </a:ln>
        </p:spPr>
      </p:pic>
      <p:sp>
        <p:nvSpPr>
          <p:cNvPr id="19462" name="pole tekstowe 9"/>
          <p:cNvSpPr txBox="1">
            <a:spLocks noChangeArrowheads="1"/>
          </p:cNvSpPr>
          <p:nvPr/>
        </p:nvSpPr>
        <p:spPr bwMode="auto">
          <a:xfrm>
            <a:off x="4071938" y="4929188"/>
            <a:ext cx="3857625" cy="1323975"/>
          </a:xfrm>
          <a:prstGeom prst="rect">
            <a:avLst/>
          </a:prstGeom>
          <a:noFill/>
          <a:ln w="9525">
            <a:noFill/>
            <a:miter lim="800000"/>
            <a:headEnd/>
            <a:tailEnd/>
          </a:ln>
        </p:spPr>
        <p:txBody>
          <a:bodyPr>
            <a:spAutoFit/>
          </a:bodyPr>
          <a:lstStyle/>
          <a:p>
            <a:r>
              <a:rPr lang="pl-PL" sz="1600"/>
              <a:t>Instalacja do odzysku biometanu wraz z agregatem prądotwórczym napędzanym silnikiem zasilanym metanem:</a:t>
            </a:r>
          </a:p>
          <a:p>
            <a:pPr>
              <a:buFontTx/>
              <a:buChar char="-"/>
            </a:pPr>
            <a:r>
              <a:rPr lang="pl-PL" sz="1600"/>
              <a:t> uzysk energii elektrycznej</a:t>
            </a:r>
          </a:p>
          <a:p>
            <a:pPr>
              <a:buFontTx/>
              <a:buChar char="-"/>
            </a:pPr>
            <a:r>
              <a:rPr lang="pl-PL" sz="1600"/>
              <a:t> i energii cieplnej</a:t>
            </a:r>
          </a:p>
        </p:txBody>
      </p:sp>
      <p:pic>
        <p:nvPicPr>
          <p:cNvPr id="19463" name="Picture 3" descr="C:\Users\Admin\Desktop\image003.jpg"/>
          <p:cNvPicPr>
            <a:picLocks noChangeAspect="1" noChangeArrowheads="1"/>
          </p:cNvPicPr>
          <p:nvPr/>
        </p:nvPicPr>
        <p:blipFill>
          <a:blip r:embed="rId5" cstate="print"/>
          <a:srcRect/>
          <a:stretch>
            <a:fillRect/>
          </a:stretch>
        </p:blipFill>
        <p:spPr bwMode="auto">
          <a:xfrm>
            <a:off x="3181350" y="6000750"/>
            <a:ext cx="5962650" cy="857250"/>
          </a:xfrm>
          <a:prstGeom prst="rect">
            <a:avLst/>
          </a:prstGeom>
          <a:noFill/>
          <a:ln w="9525">
            <a:noFill/>
            <a:miter lim="800000"/>
            <a:headEnd/>
            <a:tailEnd/>
          </a:ln>
        </p:spPr>
      </p:pic>
      <p:sp>
        <p:nvSpPr>
          <p:cNvPr id="8" name="pole tekstowe 7"/>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285875"/>
            <a:ext cx="7858125" cy="646113"/>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Zagospodarowanie energii cieplnej powstałej </a:t>
            </a:r>
            <a:br>
              <a:rPr lang="pl-PL" b="1" dirty="0">
                <a:solidFill>
                  <a:schemeClr val="accent3">
                    <a:lumMod val="50000"/>
                  </a:schemeClr>
                </a:solidFill>
                <a:latin typeface="Arial" charset="0"/>
                <a:cs typeface="Arial" charset="0"/>
              </a:rPr>
            </a:br>
            <a:r>
              <a:rPr lang="pl-PL" b="1" dirty="0">
                <a:solidFill>
                  <a:schemeClr val="accent3">
                    <a:lumMod val="50000"/>
                  </a:schemeClr>
                </a:solidFill>
                <a:latin typeface="Arial" charset="0"/>
                <a:cs typeface="Arial" charset="0"/>
              </a:rPr>
              <a:t>w module prądowo – cieplnym </a:t>
            </a:r>
            <a:r>
              <a:rPr lang="pl-PL" b="1" dirty="0" err="1">
                <a:solidFill>
                  <a:schemeClr val="accent3">
                    <a:lumMod val="50000"/>
                  </a:schemeClr>
                </a:solidFill>
                <a:latin typeface="Arial" charset="0"/>
                <a:cs typeface="Arial" charset="0"/>
              </a:rPr>
              <a:t>biogazowni</a:t>
            </a:r>
            <a:endParaRPr lang="pl-PL" b="1" dirty="0">
              <a:solidFill>
                <a:schemeClr val="accent3">
                  <a:lumMod val="50000"/>
                </a:schemeClr>
              </a:solidFill>
              <a:latin typeface="Arial" charset="0"/>
              <a:cs typeface="Arial" charset="0"/>
            </a:endParaRPr>
          </a:p>
        </p:txBody>
      </p:sp>
      <p:sp>
        <p:nvSpPr>
          <p:cNvPr id="6" name="pole tekstowe 5">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sp>
        <p:nvSpPr>
          <p:cNvPr id="8" name="pole tekstowe 7"/>
          <p:cNvSpPr txBox="1"/>
          <p:nvPr/>
        </p:nvSpPr>
        <p:spPr>
          <a:xfrm>
            <a:off x="785813" y="2357438"/>
            <a:ext cx="7715250" cy="2678112"/>
          </a:xfrm>
          <a:prstGeom prst="rect">
            <a:avLst/>
          </a:prstGeom>
          <a:noFill/>
        </p:spPr>
        <p:txBody>
          <a:bodyPr>
            <a:spAutoFit/>
          </a:bodyPr>
          <a:lstStyle/>
          <a:p>
            <a:pPr marL="342900" indent="-342900">
              <a:defRPr/>
            </a:pPr>
            <a:r>
              <a:rPr lang="pl-PL" sz="1600" dirty="0">
                <a:solidFill>
                  <a:schemeClr val="accent6">
                    <a:lumMod val="50000"/>
                  </a:schemeClr>
                </a:solidFill>
                <a:latin typeface="Arial" charset="0"/>
                <a:cs typeface="Arial" charset="0"/>
              </a:rPr>
              <a:t>Ciepło „odpadowe” ze schładzania silnika w instalacji biogazowej może ogrzewać:</a:t>
            </a:r>
          </a:p>
          <a:p>
            <a:pPr marL="342900" indent="-342900">
              <a:defRPr/>
            </a:pPr>
            <a:endParaRPr lang="pl-PL" sz="800" dirty="0">
              <a:solidFill>
                <a:schemeClr val="accent6">
                  <a:lumMod val="50000"/>
                </a:schemeClr>
              </a:solidFill>
              <a:latin typeface="Arial" charset="0"/>
              <a:cs typeface="Arial" charset="0"/>
            </a:endParaRPr>
          </a:p>
          <a:p>
            <a:pPr marL="342900" indent="-342900">
              <a:buFont typeface="+mj-lt"/>
              <a:buAutoNum type="arabicPeriod"/>
              <a:defRPr/>
            </a:pPr>
            <a:r>
              <a:rPr lang="pl-PL" sz="1600" dirty="0">
                <a:solidFill>
                  <a:schemeClr val="accent6">
                    <a:lumMod val="50000"/>
                  </a:schemeClr>
                </a:solidFill>
                <a:latin typeface="Arial" charset="0"/>
                <a:cs typeface="Arial" charset="0"/>
              </a:rPr>
              <a:t>budynki produkcyjne – ferma trzody chlewnej, bydła itp.,</a:t>
            </a:r>
          </a:p>
          <a:p>
            <a:pPr marL="342900" indent="-342900">
              <a:buFont typeface="+mj-lt"/>
              <a:buAutoNum type="arabicPeriod"/>
              <a:defRPr/>
            </a:pPr>
            <a:r>
              <a:rPr lang="pl-PL" sz="1600" dirty="0">
                <a:solidFill>
                  <a:schemeClr val="accent6">
                    <a:lumMod val="50000"/>
                  </a:schemeClr>
                </a:solidFill>
                <a:latin typeface="Arial" charset="0"/>
                <a:cs typeface="Arial" charset="0"/>
              </a:rPr>
              <a:t>pomieszczenia socjalne,</a:t>
            </a:r>
          </a:p>
          <a:p>
            <a:pPr marL="342900" indent="-342900">
              <a:buFont typeface="+mj-lt"/>
              <a:buAutoNum type="arabicPeriod"/>
              <a:defRPr/>
            </a:pPr>
            <a:r>
              <a:rPr lang="pl-PL" sz="1600" dirty="0">
                <a:solidFill>
                  <a:schemeClr val="accent6">
                    <a:lumMod val="50000"/>
                  </a:schemeClr>
                </a:solidFill>
                <a:latin typeface="Arial" charset="0"/>
                <a:cs typeface="Arial" charset="0"/>
              </a:rPr>
              <a:t>suszarnie siana, zbóż itp.,</a:t>
            </a:r>
          </a:p>
          <a:p>
            <a:pPr marL="342900" indent="-342900">
              <a:defRPr/>
            </a:pPr>
            <a:endParaRPr lang="pl-PL" sz="800" dirty="0">
              <a:solidFill>
                <a:schemeClr val="accent6">
                  <a:lumMod val="50000"/>
                </a:schemeClr>
              </a:solidFill>
              <a:latin typeface="Arial" charset="0"/>
              <a:cs typeface="Arial" charset="0"/>
            </a:endParaRPr>
          </a:p>
          <a:p>
            <a:pPr marL="342900" indent="-342900">
              <a:defRPr/>
            </a:pPr>
            <a:r>
              <a:rPr lang="pl-PL" sz="1600" dirty="0">
                <a:solidFill>
                  <a:schemeClr val="accent6">
                    <a:lumMod val="50000"/>
                  </a:schemeClr>
                </a:solidFill>
                <a:latin typeface="Arial" charset="0"/>
                <a:cs typeface="Arial" charset="0"/>
              </a:rPr>
              <a:t>Nadmiar ciepła może być </a:t>
            </a:r>
            <a:r>
              <a:rPr lang="pl-PL" sz="1600" dirty="0">
                <a:solidFill>
                  <a:schemeClr val="accent3">
                    <a:lumMod val="75000"/>
                  </a:schemeClr>
                </a:solidFill>
                <a:latin typeface="Arial" charset="0"/>
                <a:cs typeface="Arial" charset="0"/>
              </a:rPr>
              <a:t>sprzedany</a:t>
            </a:r>
            <a:r>
              <a:rPr lang="pl-PL" sz="1600" dirty="0">
                <a:solidFill>
                  <a:schemeClr val="accent6">
                    <a:lumMod val="50000"/>
                  </a:schemeClr>
                </a:solidFill>
                <a:latin typeface="Arial" charset="0"/>
                <a:cs typeface="Arial" charset="0"/>
              </a:rPr>
              <a:t> na cele grzewcze i technologiczne:</a:t>
            </a:r>
          </a:p>
          <a:p>
            <a:pPr marL="342900" indent="-342900">
              <a:defRPr/>
            </a:pPr>
            <a:endParaRPr lang="pl-PL" sz="800" dirty="0">
              <a:solidFill>
                <a:schemeClr val="accent6">
                  <a:lumMod val="50000"/>
                </a:schemeClr>
              </a:solidFill>
              <a:latin typeface="Arial" charset="0"/>
              <a:cs typeface="Arial" charset="0"/>
            </a:endParaRPr>
          </a:p>
          <a:p>
            <a:pPr marL="342900" indent="-342900">
              <a:buFont typeface="+mj-lt"/>
              <a:buAutoNum type="arabicPeriod"/>
              <a:defRPr/>
            </a:pPr>
            <a:r>
              <a:rPr lang="pl-PL" sz="1600" dirty="0">
                <a:solidFill>
                  <a:schemeClr val="accent6">
                    <a:lumMod val="50000"/>
                  </a:schemeClr>
                </a:solidFill>
                <a:latin typeface="Arial" charset="0"/>
                <a:cs typeface="Arial" charset="0"/>
              </a:rPr>
              <a:t>osiedli mieszkaniowych,</a:t>
            </a:r>
          </a:p>
          <a:p>
            <a:pPr marL="342900" indent="-342900">
              <a:buFont typeface="+mj-lt"/>
              <a:buAutoNum type="arabicPeriod"/>
              <a:defRPr/>
            </a:pPr>
            <a:r>
              <a:rPr lang="pl-PL" sz="1600" dirty="0">
                <a:solidFill>
                  <a:schemeClr val="accent6">
                    <a:lumMod val="50000"/>
                  </a:schemeClr>
                </a:solidFill>
                <a:latin typeface="Arial" charset="0"/>
                <a:cs typeface="Arial" charset="0"/>
              </a:rPr>
              <a:t>szklarni,</a:t>
            </a:r>
          </a:p>
          <a:p>
            <a:pPr marL="342900" indent="-342900">
              <a:buFont typeface="+mj-lt"/>
              <a:buAutoNum type="arabicPeriod"/>
              <a:defRPr/>
            </a:pPr>
            <a:r>
              <a:rPr lang="pl-PL" sz="1600" dirty="0">
                <a:solidFill>
                  <a:schemeClr val="accent6">
                    <a:lumMod val="50000"/>
                  </a:schemeClr>
                </a:solidFill>
                <a:latin typeface="Arial" charset="0"/>
                <a:cs typeface="Arial" charset="0"/>
              </a:rPr>
              <a:t>gorzelni rolniczych,</a:t>
            </a:r>
          </a:p>
          <a:p>
            <a:pPr marL="342900" indent="-342900">
              <a:buFont typeface="+mj-lt"/>
              <a:buAutoNum type="arabicPeriod"/>
              <a:defRPr/>
            </a:pPr>
            <a:r>
              <a:rPr lang="pl-PL" sz="1600" dirty="0">
                <a:solidFill>
                  <a:schemeClr val="accent6">
                    <a:lumMod val="50000"/>
                  </a:schemeClr>
                </a:solidFill>
                <a:latin typeface="Arial" charset="0"/>
                <a:cs typeface="Arial" charset="0"/>
              </a:rPr>
              <a:t>szkół, urzędów, sal gimnastycznych itp. </a:t>
            </a:r>
          </a:p>
        </p:txBody>
      </p:sp>
      <p:pic>
        <p:nvPicPr>
          <p:cNvPr id="20485" name="Picture 3" descr="C:\Users\Admin\Desktop\image003.jpg"/>
          <p:cNvPicPr>
            <a:picLocks noChangeAspect="1" noChangeArrowheads="1"/>
          </p:cNvPicPr>
          <p:nvPr/>
        </p:nvPicPr>
        <p:blipFill>
          <a:blip r:embed="rId3" cstate="print"/>
          <a:srcRect/>
          <a:stretch>
            <a:fillRect/>
          </a:stretch>
        </p:blipFill>
        <p:spPr bwMode="auto">
          <a:xfrm>
            <a:off x="3181350" y="6000750"/>
            <a:ext cx="5962650" cy="857250"/>
          </a:xfrm>
          <a:prstGeom prst="rect">
            <a:avLst/>
          </a:prstGeom>
          <a:noFill/>
          <a:ln w="9525">
            <a:noFill/>
            <a:miter lim="800000"/>
            <a:headEnd/>
            <a:tailEnd/>
          </a:ln>
        </p:spPr>
      </p:pic>
      <p:sp>
        <p:nvSpPr>
          <p:cNvPr id="9" name="pole tekstowe 8"/>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Turbiny wiatrowe</a:t>
            </a:r>
          </a:p>
        </p:txBody>
      </p:sp>
      <p:sp>
        <p:nvSpPr>
          <p:cNvPr id="5" name="pole tekstowe 4">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21508" name="Obraz 5" descr="Tymien.JPG"/>
          <p:cNvPicPr>
            <a:picLocks noChangeAspect="1"/>
          </p:cNvPicPr>
          <p:nvPr/>
        </p:nvPicPr>
        <p:blipFill>
          <a:blip r:embed="rId3" cstate="print"/>
          <a:srcRect/>
          <a:stretch>
            <a:fillRect/>
          </a:stretch>
        </p:blipFill>
        <p:spPr bwMode="auto">
          <a:xfrm>
            <a:off x="214313" y="1571625"/>
            <a:ext cx="5629275" cy="3757613"/>
          </a:xfrm>
          <a:prstGeom prst="rect">
            <a:avLst/>
          </a:prstGeom>
          <a:noFill/>
          <a:ln w="9525">
            <a:noFill/>
            <a:miter lim="800000"/>
            <a:headEnd/>
            <a:tailEnd/>
          </a:ln>
        </p:spPr>
      </p:pic>
      <p:pic>
        <p:nvPicPr>
          <p:cNvPr id="21509" name="Obraz 6" descr="Tymien (2).JPG"/>
          <p:cNvPicPr>
            <a:picLocks noChangeAspect="1"/>
          </p:cNvPicPr>
          <p:nvPr/>
        </p:nvPicPr>
        <p:blipFill>
          <a:blip r:embed="rId4" cstate="print"/>
          <a:srcRect/>
          <a:stretch>
            <a:fillRect/>
          </a:stretch>
        </p:blipFill>
        <p:spPr bwMode="auto">
          <a:xfrm>
            <a:off x="6000750" y="1571625"/>
            <a:ext cx="2908300" cy="4357688"/>
          </a:xfrm>
          <a:prstGeom prst="rect">
            <a:avLst/>
          </a:prstGeom>
          <a:noFill/>
          <a:ln w="9525">
            <a:noFill/>
            <a:miter lim="800000"/>
            <a:headEnd/>
            <a:tailEnd/>
          </a:ln>
        </p:spPr>
      </p:pic>
      <p:sp>
        <p:nvSpPr>
          <p:cNvPr id="21510" name="pole tekstowe 7"/>
          <p:cNvSpPr txBox="1">
            <a:spLocks noChangeArrowheads="1"/>
          </p:cNvSpPr>
          <p:nvPr/>
        </p:nvSpPr>
        <p:spPr bwMode="auto">
          <a:xfrm>
            <a:off x="214313" y="5429250"/>
            <a:ext cx="5643562" cy="769938"/>
          </a:xfrm>
          <a:prstGeom prst="rect">
            <a:avLst/>
          </a:prstGeom>
          <a:noFill/>
          <a:ln w="9525">
            <a:noFill/>
            <a:miter lim="800000"/>
            <a:headEnd/>
            <a:tailEnd/>
          </a:ln>
        </p:spPr>
        <p:txBody>
          <a:bodyPr>
            <a:spAutoFit/>
          </a:bodyPr>
          <a:lstStyle/>
          <a:p>
            <a:r>
              <a:rPr lang="pl-PL" sz="1600"/>
              <a:t>Farma wiatrowa w Tymieniu koło Kołobrzegu</a:t>
            </a:r>
            <a:br>
              <a:rPr lang="pl-PL" sz="1600"/>
            </a:br>
            <a:r>
              <a:rPr lang="pl-PL" sz="1200"/>
              <a:t>25 wiatraków o łącznej mocy 50 MW, turbiny: Vestas V80 o mocy 2,0 MW każda </a:t>
            </a:r>
          </a:p>
          <a:p>
            <a:endParaRPr lang="pl-PL" sz="1600"/>
          </a:p>
        </p:txBody>
      </p:sp>
      <p:pic>
        <p:nvPicPr>
          <p:cNvPr id="21511" name="Picture 3" descr="C:\Users\Admin\Desktop\image003.jpg"/>
          <p:cNvPicPr>
            <a:picLocks noChangeAspect="1" noChangeArrowheads="1"/>
          </p:cNvPicPr>
          <p:nvPr/>
        </p:nvPicPr>
        <p:blipFill>
          <a:blip r:embed="rId5" cstate="print"/>
          <a:srcRect/>
          <a:stretch>
            <a:fillRect/>
          </a:stretch>
        </p:blipFill>
        <p:spPr bwMode="auto">
          <a:xfrm>
            <a:off x="3181350" y="6000750"/>
            <a:ext cx="5962650" cy="857250"/>
          </a:xfrm>
          <a:prstGeom prst="rect">
            <a:avLst/>
          </a:prstGeom>
          <a:noFill/>
          <a:ln w="9525">
            <a:noFill/>
            <a:miter lim="800000"/>
            <a:headEnd/>
            <a:tailEnd/>
          </a:ln>
        </p:spPr>
      </p:pic>
      <p:sp>
        <p:nvSpPr>
          <p:cNvPr id="8" name="pole tekstowe 7"/>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Turbiny wiatrowe małej mocy – przydomowa </a:t>
            </a:r>
          </a:p>
        </p:txBody>
      </p:sp>
      <p:sp>
        <p:nvSpPr>
          <p:cNvPr id="5" name="pole tekstowe 4">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22532" name="Obraz 5" descr="pozostale_01.jpg"/>
          <p:cNvPicPr>
            <a:picLocks noChangeAspect="1"/>
          </p:cNvPicPr>
          <p:nvPr/>
        </p:nvPicPr>
        <p:blipFill>
          <a:blip r:embed="rId3" cstate="print"/>
          <a:srcRect/>
          <a:stretch>
            <a:fillRect/>
          </a:stretch>
        </p:blipFill>
        <p:spPr bwMode="auto">
          <a:xfrm>
            <a:off x="4716463" y="3357563"/>
            <a:ext cx="3857625" cy="2700337"/>
          </a:xfrm>
          <a:prstGeom prst="rect">
            <a:avLst/>
          </a:prstGeom>
          <a:noFill/>
          <a:ln w="9525">
            <a:noFill/>
            <a:miter lim="800000"/>
            <a:headEnd/>
            <a:tailEnd/>
          </a:ln>
        </p:spPr>
      </p:pic>
      <p:pic>
        <p:nvPicPr>
          <p:cNvPr id="22533" name="Obraz 6" descr="przydomowe.jpg"/>
          <p:cNvPicPr>
            <a:picLocks noChangeAspect="1"/>
          </p:cNvPicPr>
          <p:nvPr/>
        </p:nvPicPr>
        <p:blipFill>
          <a:blip r:embed="rId4" cstate="print"/>
          <a:srcRect/>
          <a:stretch>
            <a:fillRect/>
          </a:stretch>
        </p:blipFill>
        <p:spPr bwMode="auto">
          <a:xfrm>
            <a:off x="4714875" y="1571625"/>
            <a:ext cx="3857625" cy="2238375"/>
          </a:xfrm>
          <a:prstGeom prst="rect">
            <a:avLst/>
          </a:prstGeom>
          <a:noFill/>
          <a:ln w="9525">
            <a:noFill/>
            <a:miter lim="800000"/>
            <a:headEnd/>
            <a:tailEnd/>
          </a:ln>
        </p:spPr>
      </p:pic>
      <p:pic>
        <p:nvPicPr>
          <p:cNvPr id="22534" name="Obraz 7" descr="turbina-dom.jpg"/>
          <p:cNvPicPr>
            <a:picLocks noChangeAspect="1"/>
          </p:cNvPicPr>
          <p:nvPr/>
        </p:nvPicPr>
        <p:blipFill>
          <a:blip r:embed="rId5" cstate="print"/>
          <a:srcRect/>
          <a:stretch>
            <a:fillRect/>
          </a:stretch>
        </p:blipFill>
        <p:spPr bwMode="auto">
          <a:xfrm>
            <a:off x="714375" y="1571625"/>
            <a:ext cx="3143250" cy="3328988"/>
          </a:xfrm>
          <a:prstGeom prst="rect">
            <a:avLst/>
          </a:prstGeom>
          <a:noFill/>
          <a:ln w="9525">
            <a:noFill/>
            <a:miter lim="800000"/>
            <a:headEnd/>
            <a:tailEnd/>
          </a:ln>
        </p:spPr>
      </p:pic>
      <p:sp>
        <p:nvSpPr>
          <p:cNvPr id="22535" name="pole tekstowe 8"/>
          <p:cNvSpPr txBox="1">
            <a:spLocks noChangeArrowheads="1"/>
          </p:cNvSpPr>
          <p:nvPr/>
        </p:nvSpPr>
        <p:spPr bwMode="auto">
          <a:xfrm>
            <a:off x="142875" y="4929188"/>
            <a:ext cx="4572000" cy="1169987"/>
          </a:xfrm>
          <a:prstGeom prst="rect">
            <a:avLst/>
          </a:prstGeom>
          <a:noFill/>
          <a:ln w="9525">
            <a:noFill/>
            <a:miter lim="800000"/>
            <a:headEnd/>
            <a:tailEnd/>
          </a:ln>
        </p:spPr>
        <p:txBody>
          <a:bodyPr>
            <a:spAutoFit/>
          </a:bodyPr>
          <a:lstStyle/>
          <a:p>
            <a:r>
              <a:rPr lang="pl-PL" sz="1400"/>
              <a:t>Obecnie są już dostępne niewielkie, przydomowe elektrownie wiatrowe, z założenia mogące produkować prąd na potrzeby domku jednorodzinnego, o mocy </a:t>
            </a:r>
            <a:br>
              <a:rPr lang="pl-PL" sz="1400"/>
            </a:br>
            <a:r>
              <a:rPr lang="pl-PL" sz="1400"/>
              <a:t>3 do 5 KW lub mniejsze do zasilania wybranych urządzeń np. oświetlenia zewnętrznego.</a:t>
            </a:r>
          </a:p>
        </p:txBody>
      </p:sp>
      <p:sp>
        <p:nvSpPr>
          <p:cNvPr id="9" name="pole tekstowe 8"/>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pic>
        <p:nvPicPr>
          <p:cNvPr id="22537" name="Picture 3" descr="C:\Users\Admin\Desktop\image003.jpg"/>
          <p:cNvPicPr>
            <a:picLocks noChangeAspect="1" noChangeArrowheads="1"/>
          </p:cNvPicPr>
          <p:nvPr/>
        </p:nvPicPr>
        <p:blipFill>
          <a:blip r:embed="rId6" cstate="print"/>
          <a:srcRect/>
          <a:stretch>
            <a:fillRect/>
          </a:stretch>
        </p:blipFill>
        <p:spPr bwMode="auto">
          <a:xfrm>
            <a:off x="3181350" y="6092825"/>
            <a:ext cx="5962650"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683568" y="908720"/>
            <a:ext cx="7858125" cy="800100"/>
          </a:xfrm>
          <a:prstGeom prst="rect">
            <a:avLst/>
          </a:prstGeom>
          <a:noFill/>
        </p:spPr>
        <p:txBody>
          <a:bodyPr>
            <a:spAutoFit/>
          </a:bodyPr>
          <a:lstStyle/>
          <a:p>
            <a:pPr algn="ctr" fontAlgn="auto">
              <a:spcBef>
                <a:spcPts val="0"/>
              </a:spcBef>
              <a:spcAft>
                <a:spcPts val="0"/>
              </a:spcAft>
              <a:defRPr/>
            </a:pPr>
            <a:r>
              <a:rPr lang="pl-PL" b="1" dirty="0">
                <a:solidFill>
                  <a:schemeClr val="accent3">
                    <a:lumMod val="50000"/>
                  </a:schemeClr>
                </a:solidFill>
                <a:latin typeface="+mn-lt"/>
                <a:cs typeface="+mn-cs"/>
              </a:rPr>
              <a:t>Odnawialne źródła energii</a:t>
            </a:r>
          </a:p>
          <a:p>
            <a:pPr fontAlgn="auto">
              <a:spcBef>
                <a:spcPts val="0"/>
              </a:spcBef>
              <a:spcAft>
                <a:spcPts val="0"/>
              </a:spcAft>
              <a:defRPr/>
            </a:pPr>
            <a:r>
              <a:rPr lang="pl-PL" sz="1400" dirty="0">
                <a:solidFill>
                  <a:schemeClr val="accent3">
                    <a:lumMod val="50000"/>
                  </a:schemeClr>
                </a:solidFill>
                <a:latin typeface="+mn-lt"/>
                <a:cs typeface="+mn-cs"/>
              </a:rPr>
              <a:t>To źródła energii, których używanie nie wiąże się z ich długotrwałym brakiem, a ich odnowa trwa krótko. Źródła te charakteryzuje </a:t>
            </a:r>
            <a:r>
              <a:rPr lang="pl-PL" sz="1400" i="1" dirty="0">
                <a:solidFill>
                  <a:schemeClr val="accent3">
                    <a:lumMod val="50000"/>
                  </a:schemeClr>
                </a:solidFill>
                <a:latin typeface="+mn-lt"/>
                <a:cs typeface="+mn-cs"/>
              </a:rPr>
              <a:t>niewyczerpalność</a:t>
            </a:r>
            <a:r>
              <a:rPr lang="pl-PL" sz="1400" dirty="0">
                <a:solidFill>
                  <a:schemeClr val="accent3">
                    <a:lumMod val="50000"/>
                  </a:schemeClr>
                </a:solidFill>
                <a:latin typeface="+mn-lt"/>
                <a:cs typeface="+mn-cs"/>
              </a:rPr>
              <a:t> i </a:t>
            </a:r>
            <a:r>
              <a:rPr lang="pl-PL" sz="1400" i="1" dirty="0">
                <a:solidFill>
                  <a:schemeClr val="accent3">
                    <a:lumMod val="50000"/>
                  </a:schemeClr>
                </a:solidFill>
                <a:latin typeface="+mn-lt"/>
                <a:cs typeface="+mn-cs"/>
              </a:rPr>
              <a:t>ogólnodostępność</a:t>
            </a:r>
            <a:r>
              <a:rPr lang="pl-PL" sz="1400" dirty="0">
                <a:solidFill>
                  <a:schemeClr val="accent3">
                    <a:lumMod val="50000"/>
                  </a:schemeClr>
                </a:solidFill>
                <a:latin typeface="+mn-lt"/>
                <a:cs typeface="+mn-cs"/>
              </a:rPr>
              <a:t>.</a:t>
            </a:r>
          </a:p>
        </p:txBody>
      </p:sp>
      <p:sp>
        <p:nvSpPr>
          <p:cNvPr id="6" name="pole tekstowe 5"/>
          <p:cNvSpPr txBox="1"/>
          <p:nvPr/>
        </p:nvSpPr>
        <p:spPr>
          <a:xfrm>
            <a:off x="683568" y="1700808"/>
            <a:ext cx="7572375" cy="4278312"/>
          </a:xfrm>
          <a:prstGeom prst="rect">
            <a:avLst/>
          </a:prstGeom>
          <a:noFill/>
        </p:spPr>
        <p:txBody>
          <a:bodyPr/>
          <a:lstStyle/>
          <a:p>
            <a:pPr marL="342900" indent="-342900" fontAlgn="auto">
              <a:spcBef>
                <a:spcPts val="0"/>
              </a:spcBef>
              <a:spcAft>
                <a:spcPts val="0"/>
              </a:spcAft>
              <a:buFont typeface="+mj-lt"/>
              <a:buAutoNum type="arabicPeriod"/>
              <a:defRPr/>
            </a:pPr>
            <a:r>
              <a:rPr lang="pl-PL" sz="1600" dirty="0">
                <a:solidFill>
                  <a:schemeClr val="accent6">
                    <a:lumMod val="50000"/>
                  </a:schemeClr>
                </a:solidFill>
                <a:latin typeface="+mn-lt"/>
                <a:cs typeface="+mn-cs"/>
              </a:rPr>
              <a:t>Biomasa</a:t>
            </a:r>
            <a:br>
              <a:rPr lang="pl-PL" sz="1600" dirty="0">
                <a:solidFill>
                  <a:schemeClr val="accent6">
                    <a:lumMod val="50000"/>
                  </a:schemeClr>
                </a:solidFill>
                <a:latin typeface="+mn-lt"/>
                <a:cs typeface="+mn-cs"/>
              </a:rPr>
            </a:br>
            <a:r>
              <a:rPr lang="pl-PL" sz="1600" dirty="0">
                <a:solidFill>
                  <a:schemeClr val="accent6">
                    <a:lumMod val="50000"/>
                  </a:schemeClr>
                </a:solidFill>
                <a:latin typeface="+mn-lt"/>
                <a:cs typeface="+mn-cs"/>
              </a:rPr>
              <a:t>a) rośliny energetyczne (pelety, brykiety, zrębki) – </a:t>
            </a:r>
            <a:r>
              <a:rPr lang="pl-PL" sz="1600" dirty="0">
                <a:solidFill>
                  <a:schemeClr val="accent6">
                    <a:lumMod val="50000"/>
                  </a:schemeClr>
                </a:solidFill>
                <a:latin typeface="+mn-lt"/>
                <a:cs typeface="+mn-cs"/>
                <a:hlinkClick r:id="rId2" action="ppaction://hlinksldjump"/>
              </a:rPr>
              <a:t>kotły do spalania biomasy</a:t>
            </a:r>
            <a:r>
              <a:rPr lang="pl-PL" sz="1600" dirty="0">
                <a:solidFill>
                  <a:schemeClr val="accent6">
                    <a:lumMod val="50000"/>
                  </a:schemeClr>
                </a:solidFill>
                <a:latin typeface="+mn-lt"/>
                <a:cs typeface="+mn-cs"/>
              </a:rPr>
              <a:t/>
            </a:r>
            <a:br>
              <a:rPr lang="pl-PL" sz="1600" dirty="0">
                <a:solidFill>
                  <a:schemeClr val="accent6">
                    <a:lumMod val="50000"/>
                  </a:schemeClr>
                </a:solidFill>
                <a:latin typeface="+mn-lt"/>
                <a:cs typeface="+mn-cs"/>
              </a:rPr>
            </a:br>
            <a:r>
              <a:rPr lang="pl-PL" sz="1600" dirty="0">
                <a:solidFill>
                  <a:schemeClr val="accent6">
                    <a:lumMod val="50000"/>
                  </a:schemeClr>
                </a:solidFill>
                <a:latin typeface="+mn-lt"/>
                <a:cs typeface="+mn-cs"/>
              </a:rPr>
              <a:t>b) odchody zwierzęce</a:t>
            </a:r>
            <a:br>
              <a:rPr lang="pl-PL" sz="1600" dirty="0">
                <a:solidFill>
                  <a:schemeClr val="accent6">
                    <a:lumMod val="50000"/>
                  </a:schemeClr>
                </a:solidFill>
                <a:latin typeface="+mn-lt"/>
                <a:cs typeface="+mn-cs"/>
              </a:rPr>
            </a:br>
            <a:r>
              <a:rPr lang="pl-PL" sz="1600" dirty="0">
                <a:solidFill>
                  <a:schemeClr val="accent6">
                    <a:lumMod val="50000"/>
                  </a:schemeClr>
                </a:solidFill>
                <a:latin typeface="+mn-lt"/>
                <a:cs typeface="+mn-cs"/>
              </a:rPr>
              <a:t>c) osady ściekowe</a:t>
            </a:r>
            <a:br>
              <a:rPr lang="pl-PL" sz="1600" dirty="0">
                <a:solidFill>
                  <a:schemeClr val="accent6">
                    <a:lumMod val="50000"/>
                  </a:schemeClr>
                </a:solidFill>
                <a:latin typeface="+mn-lt"/>
                <a:cs typeface="+mn-cs"/>
              </a:rPr>
            </a:br>
            <a:r>
              <a:rPr lang="pl-PL" sz="1600" dirty="0">
                <a:solidFill>
                  <a:schemeClr val="accent6">
                    <a:lumMod val="50000"/>
                  </a:schemeClr>
                </a:solidFill>
                <a:latin typeface="+mn-lt"/>
                <a:cs typeface="+mn-cs"/>
              </a:rPr>
              <a:t>d) odpady organiczne</a:t>
            </a:r>
            <a:br>
              <a:rPr lang="pl-PL" sz="1600" dirty="0">
                <a:solidFill>
                  <a:schemeClr val="accent6">
                    <a:lumMod val="50000"/>
                  </a:schemeClr>
                </a:solidFill>
                <a:latin typeface="+mn-lt"/>
                <a:cs typeface="+mn-cs"/>
              </a:rPr>
            </a:br>
            <a:r>
              <a:rPr lang="pl-PL" sz="1600" dirty="0">
                <a:solidFill>
                  <a:schemeClr val="accent6">
                    <a:lumMod val="50000"/>
                  </a:schemeClr>
                </a:solidFill>
                <a:latin typeface="+mn-lt"/>
                <a:cs typeface="+mn-cs"/>
              </a:rPr>
              <a:t>e) oleje roślinne – </a:t>
            </a:r>
            <a:r>
              <a:rPr lang="pl-PL" sz="1600" dirty="0">
                <a:solidFill>
                  <a:schemeClr val="accent6">
                    <a:lumMod val="50000"/>
                  </a:schemeClr>
                </a:solidFill>
                <a:latin typeface="+mn-lt"/>
                <a:cs typeface="+mn-cs"/>
                <a:hlinkClick r:id="rId3" action="ppaction://hlinksldjump"/>
              </a:rPr>
              <a:t>instalacje do produkcji biopaliw</a:t>
            </a:r>
            <a:endParaRPr lang="pl-PL" sz="1600" dirty="0">
              <a:solidFill>
                <a:schemeClr val="accent6">
                  <a:lumMod val="50000"/>
                </a:schemeClr>
              </a:solidFill>
              <a:latin typeface="+mn-lt"/>
              <a:cs typeface="+mn-cs"/>
            </a:endParaRPr>
          </a:p>
          <a:p>
            <a:pPr marL="342900" indent="-342900" fontAlgn="auto">
              <a:spcBef>
                <a:spcPts val="0"/>
              </a:spcBef>
              <a:spcAft>
                <a:spcPts val="0"/>
              </a:spcAft>
              <a:buFont typeface="+mj-lt"/>
              <a:buAutoNum type="arabicPeriod"/>
              <a:defRPr/>
            </a:pPr>
            <a:r>
              <a:rPr lang="pl-PL" sz="1600" dirty="0">
                <a:solidFill>
                  <a:schemeClr val="accent6">
                    <a:lumMod val="50000"/>
                  </a:schemeClr>
                </a:solidFill>
                <a:latin typeface="+mn-lt"/>
                <a:cs typeface="+mn-cs"/>
              </a:rPr>
              <a:t>Energia wiatru – </a:t>
            </a:r>
            <a:r>
              <a:rPr lang="pl-PL" sz="1600" dirty="0">
                <a:solidFill>
                  <a:schemeClr val="accent6">
                    <a:lumMod val="50000"/>
                  </a:schemeClr>
                </a:solidFill>
                <a:latin typeface="+mn-lt"/>
                <a:cs typeface="+mn-cs"/>
                <a:hlinkClick r:id="rId4" action="ppaction://hlinksldjump"/>
              </a:rPr>
              <a:t>turbiny wiatrowe</a:t>
            </a:r>
            <a:endParaRPr lang="pl-PL" sz="1600" dirty="0">
              <a:solidFill>
                <a:schemeClr val="accent6">
                  <a:lumMod val="50000"/>
                </a:schemeClr>
              </a:solidFill>
              <a:latin typeface="+mn-lt"/>
              <a:cs typeface="+mn-cs"/>
            </a:endParaRPr>
          </a:p>
          <a:p>
            <a:pPr marL="342900" indent="-342900" fontAlgn="auto">
              <a:spcBef>
                <a:spcPts val="0"/>
              </a:spcBef>
              <a:spcAft>
                <a:spcPts val="0"/>
              </a:spcAft>
              <a:buFont typeface="+mj-lt"/>
              <a:buAutoNum type="arabicPeriod"/>
              <a:defRPr/>
            </a:pPr>
            <a:r>
              <a:rPr lang="pl-PL" sz="1600" dirty="0">
                <a:solidFill>
                  <a:schemeClr val="accent6">
                    <a:lumMod val="50000"/>
                  </a:schemeClr>
                </a:solidFill>
                <a:latin typeface="+mn-lt"/>
                <a:cs typeface="+mn-cs"/>
              </a:rPr>
              <a:t>Energia słoneczna</a:t>
            </a:r>
            <a:br>
              <a:rPr lang="pl-PL" sz="1600" dirty="0">
                <a:solidFill>
                  <a:schemeClr val="accent6">
                    <a:lumMod val="50000"/>
                  </a:schemeClr>
                </a:solidFill>
                <a:latin typeface="+mn-lt"/>
                <a:cs typeface="+mn-cs"/>
              </a:rPr>
            </a:br>
            <a:r>
              <a:rPr lang="pl-PL" sz="1600" dirty="0">
                <a:solidFill>
                  <a:schemeClr val="accent6">
                    <a:lumMod val="50000"/>
                  </a:schemeClr>
                </a:solidFill>
                <a:latin typeface="+mn-lt"/>
                <a:cs typeface="+mn-cs"/>
              </a:rPr>
              <a:t>a) </a:t>
            </a:r>
            <a:r>
              <a:rPr lang="pl-PL" sz="1600" dirty="0">
                <a:solidFill>
                  <a:schemeClr val="accent6">
                    <a:lumMod val="50000"/>
                  </a:schemeClr>
                </a:solidFill>
                <a:latin typeface="+mn-lt"/>
                <a:cs typeface="+mn-cs"/>
                <a:hlinkClick r:id="rId5" action="ppaction://hlinksldjump"/>
              </a:rPr>
              <a:t>kolektory słoneczne </a:t>
            </a:r>
            <a:r>
              <a:rPr lang="pl-PL" sz="1600" dirty="0">
                <a:solidFill>
                  <a:schemeClr val="accent6">
                    <a:lumMod val="50000"/>
                  </a:schemeClr>
                </a:solidFill>
                <a:latin typeface="+mn-lt"/>
                <a:cs typeface="+mn-cs"/>
              </a:rPr>
              <a:t>(powietrzne i wodne)</a:t>
            </a:r>
            <a:br>
              <a:rPr lang="pl-PL" sz="1600" dirty="0">
                <a:solidFill>
                  <a:schemeClr val="accent6">
                    <a:lumMod val="50000"/>
                  </a:schemeClr>
                </a:solidFill>
                <a:latin typeface="+mn-lt"/>
                <a:cs typeface="+mn-cs"/>
              </a:rPr>
            </a:br>
            <a:r>
              <a:rPr lang="pl-PL" sz="1600" dirty="0">
                <a:solidFill>
                  <a:schemeClr val="accent6">
                    <a:lumMod val="50000"/>
                  </a:schemeClr>
                </a:solidFill>
                <a:latin typeface="+mn-lt"/>
                <a:cs typeface="+mn-cs"/>
              </a:rPr>
              <a:t>b) </a:t>
            </a:r>
            <a:r>
              <a:rPr lang="pl-PL" sz="1600" dirty="0">
                <a:solidFill>
                  <a:schemeClr val="accent6">
                    <a:lumMod val="50000"/>
                  </a:schemeClr>
                </a:solidFill>
                <a:latin typeface="+mn-lt"/>
                <a:cs typeface="+mn-cs"/>
                <a:hlinkClick r:id="rId6" action="ppaction://hlinksldjump"/>
              </a:rPr>
              <a:t>ogniwa fotowoltaiczne</a:t>
            </a:r>
            <a:endParaRPr lang="pl-PL" sz="1600" dirty="0">
              <a:solidFill>
                <a:schemeClr val="accent6">
                  <a:lumMod val="50000"/>
                </a:schemeClr>
              </a:solidFill>
              <a:latin typeface="+mn-lt"/>
              <a:cs typeface="+mn-cs"/>
            </a:endParaRPr>
          </a:p>
          <a:p>
            <a:pPr marL="342900" indent="-342900" fontAlgn="auto">
              <a:spcBef>
                <a:spcPts val="0"/>
              </a:spcBef>
              <a:spcAft>
                <a:spcPts val="0"/>
              </a:spcAft>
              <a:buFont typeface="+mj-lt"/>
              <a:buAutoNum type="arabicPeriod"/>
              <a:defRPr/>
            </a:pPr>
            <a:r>
              <a:rPr lang="pl-PL" sz="1600" dirty="0">
                <a:solidFill>
                  <a:schemeClr val="accent6">
                    <a:lumMod val="50000"/>
                  </a:schemeClr>
                </a:solidFill>
                <a:latin typeface="+mn-lt"/>
                <a:cs typeface="+mn-cs"/>
                <a:hlinkClick r:id="rId7" action="ppaction://hlinksldjump"/>
              </a:rPr>
              <a:t>Energia wody</a:t>
            </a:r>
            <a:r>
              <a:rPr lang="pl-PL" sz="1600" dirty="0">
                <a:solidFill>
                  <a:schemeClr val="accent6">
                    <a:lumMod val="50000"/>
                  </a:schemeClr>
                </a:solidFill>
                <a:latin typeface="+mn-lt"/>
                <a:cs typeface="+mn-cs"/>
              </a:rPr>
              <a:t/>
            </a:r>
            <a:br>
              <a:rPr lang="pl-PL" sz="1600" dirty="0">
                <a:solidFill>
                  <a:schemeClr val="accent6">
                    <a:lumMod val="50000"/>
                  </a:schemeClr>
                </a:solidFill>
                <a:latin typeface="+mn-lt"/>
                <a:cs typeface="+mn-cs"/>
              </a:rPr>
            </a:br>
            <a:r>
              <a:rPr lang="pl-PL" sz="1600" dirty="0">
                <a:solidFill>
                  <a:schemeClr val="accent6">
                    <a:lumMod val="50000"/>
                  </a:schemeClr>
                </a:solidFill>
                <a:latin typeface="+mn-lt"/>
                <a:cs typeface="+mn-cs"/>
              </a:rPr>
              <a:t>a) duże elektrownie wodne</a:t>
            </a:r>
            <a:br>
              <a:rPr lang="pl-PL" sz="1600" dirty="0">
                <a:solidFill>
                  <a:schemeClr val="accent6">
                    <a:lumMod val="50000"/>
                  </a:schemeClr>
                </a:solidFill>
                <a:latin typeface="+mn-lt"/>
                <a:cs typeface="+mn-cs"/>
              </a:rPr>
            </a:br>
            <a:r>
              <a:rPr lang="pl-PL" sz="1600" dirty="0">
                <a:solidFill>
                  <a:schemeClr val="accent6">
                    <a:lumMod val="50000"/>
                  </a:schemeClr>
                </a:solidFill>
                <a:latin typeface="+mn-lt"/>
                <a:cs typeface="+mn-cs"/>
              </a:rPr>
              <a:t>b) małe elektrownie wodne – MEW </a:t>
            </a:r>
          </a:p>
          <a:p>
            <a:pPr marL="342900" indent="-342900" fontAlgn="auto">
              <a:spcBef>
                <a:spcPts val="0"/>
              </a:spcBef>
              <a:spcAft>
                <a:spcPts val="0"/>
              </a:spcAft>
              <a:buFont typeface="+mj-lt"/>
              <a:buAutoNum type="arabicPeriod"/>
              <a:defRPr/>
            </a:pPr>
            <a:r>
              <a:rPr lang="pl-PL" sz="1600" dirty="0">
                <a:solidFill>
                  <a:schemeClr val="accent6">
                    <a:lumMod val="50000"/>
                  </a:schemeClr>
                </a:solidFill>
                <a:latin typeface="+mn-lt"/>
                <a:cs typeface="+mn-cs"/>
                <a:hlinkClick r:id="rId8" action="ppaction://hlinksldjump"/>
              </a:rPr>
              <a:t>Energia geotermalna</a:t>
            </a:r>
            <a:r>
              <a:rPr lang="pl-PL" sz="1600" dirty="0">
                <a:solidFill>
                  <a:schemeClr val="accent6">
                    <a:lumMod val="50000"/>
                  </a:schemeClr>
                </a:solidFill>
                <a:latin typeface="+mn-lt"/>
                <a:cs typeface="+mn-cs"/>
              </a:rPr>
              <a:t/>
            </a:r>
            <a:br>
              <a:rPr lang="pl-PL" sz="1600" dirty="0">
                <a:solidFill>
                  <a:schemeClr val="accent6">
                    <a:lumMod val="50000"/>
                  </a:schemeClr>
                </a:solidFill>
                <a:latin typeface="+mn-lt"/>
                <a:cs typeface="+mn-cs"/>
              </a:rPr>
            </a:br>
            <a:r>
              <a:rPr lang="pl-PL" sz="1600" dirty="0">
                <a:solidFill>
                  <a:schemeClr val="accent6">
                    <a:lumMod val="50000"/>
                  </a:schemeClr>
                </a:solidFill>
                <a:latin typeface="+mn-lt"/>
                <a:cs typeface="+mn-cs"/>
              </a:rPr>
              <a:t>a) geotermalne zakłady ciepłownicze</a:t>
            </a:r>
            <a:br>
              <a:rPr lang="pl-PL" sz="1600" dirty="0">
                <a:solidFill>
                  <a:schemeClr val="accent6">
                    <a:lumMod val="50000"/>
                  </a:schemeClr>
                </a:solidFill>
                <a:latin typeface="+mn-lt"/>
                <a:cs typeface="+mn-cs"/>
              </a:rPr>
            </a:br>
            <a:r>
              <a:rPr lang="pl-PL" sz="1600" dirty="0">
                <a:solidFill>
                  <a:schemeClr val="accent6">
                    <a:lumMod val="50000"/>
                  </a:schemeClr>
                </a:solidFill>
                <a:latin typeface="+mn-lt"/>
                <a:cs typeface="+mn-cs"/>
              </a:rPr>
              <a:t>b) pompy </a:t>
            </a:r>
            <a:r>
              <a:rPr lang="pl-PL" sz="1600" dirty="0" smtClean="0">
                <a:solidFill>
                  <a:schemeClr val="accent6">
                    <a:lumMod val="50000"/>
                  </a:schemeClr>
                </a:solidFill>
                <a:latin typeface="+mn-lt"/>
                <a:cs typeface="+mn-cs"/>
              </a:rPr>
              <a:t>ciepła</a:t>
            </a:r>
            <a:endParaRPr lang="pl-PL" sz="1600" dirty="0" smtClean="0">
              <a:solidFill>
                <a:schemeClr val="accent6">
                  <a:lumMod val="50000"/>
                </a:schemeClr>
              </a:solidFill>
              <a:latin typeface="+mn-lt"/>
              <a:cs typeface="+mn-cs"/>
              <a:hlinkClick r:id="rId9" action="ppaction://hlinksldjump"/>
            </a:endParaRPr>
          </a:p>
          <a:p>
            <a:pPr marL="342900" indent="-342900" fontAlgn="auto">
              <a:spcBef>
                <a:spcPts val="0"/>
              </a:spcBef>
              <a:spcAft>
                <a:spcPts val="0"/>
              </a:spcAft>
              <a:buFont typeface="+mj-lt"/>
              <a:buAutoNum type="arabicPeriod"/>
              <a:defRPr/>
            </a:pPr>
            <a:r>
              <a:rPr lang="pl-PL" sz="1600" dirty="0" smtClean="0">
                <a:solidFill>
                  <a:schemeClr val="accent6">
                    <a:lumMod val="50000"/>
                  </a:schemeClr>
                </a:solidFill>
                <a:latin typeface="+mn-lt"/>
                <a:cs typeface="+mn-cs"/>
                <a:hlinkClick r:id="rId9" action="ppaction://hlinksldjump"/>
              </a:rPr>
              <a:t>OZE w okolicach Zespołu Szkół w Objezierzu</a:t>
            </a:r>
            <a:endParaRPr lang="pl-PL" sz="1600" dirty="0">
              <a:solidFill>
                <a:schemeClr val="accent6">
                  <a:lumMod val="50000"/>
                </a:schemeClr>
              </a:solidFill>
              <a:latin typeface="+mn-lt"/>
              <a:cs typeface="+mn-cs"/>
            </a:endParaRPr>
          </a:p>
          <a:p>
            <a:pPr marL="342900" indent="-342900" fontAlgn="auto">
              <a:spcBef>
                <a:spcPts val="0"/>
              </a:spcBef>
              <a:spcAft>
                <a:spcPts val="0"/>
              </a:spcAft>
              <a:buFont typeface="+mj-lt"/>
              <a:buAutoNum type="arabicPeriod"/>
              <a:defRPr/>
            </a:pPr>
            <a:endParaRPr lang="pl-PL" sz="1600" dirty="0">
              <a:solidFill>
                <a:schemeClr val="accent6">
                  <a:lumMod val="50000"/>
                </a:schemeClr>
              </a:solidFill>
              <a:latin typeface="+mn-lt"/>
              <a:cs typeface="+mn-cs"/>
            </a:endParaRPr>
          </a:p>
        </p:txBody>
      </p:sp>
      <p:sp>
        <p:nvSpPr>
          <p:cNvPr id="7" name="Nawias klamrowy zamykający 6"/>
          <p:cNvSpPr/>
          <p:nvPr/>
        </p:nvSpPr>
        <p:spPr>
          <a:xfrm>
            <a:off x="3419872" y="2276872"/>
            <a:ext cx="214313" cy="642937"/>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l-PL"/>
          </a:p>
        </p:txBody>
      </p:sp>
      <p:sp>
        <p:nvSpPr>
          <p:cNvPr id="8" name="pole tekstowe 7"/>
          <p:cNvSpPr txBox="1"/>
          <p:nvPr/>
        </p:nvSpPr>
        <p:spPr>
          <a:xfrm>
            <a:off x="3851920" y="2420888"/>
            <a:ext cx="1428750" cy="338137"/>
          </a:xfrm>
          <a:prstGeom prst="rect">
            <a:avLst/>
          </a:prstGeom>
          <a:noFill/>
        </p:spPr>
        <p:txBody>
          <a:bodyPr>
            <a:spAutoFit/>
          </a:bodyPr>
          <a:lstStyle/>
          <a:p>
            <a:pPr fontAlgn="auto">
              <a:spcBef>
                <a:spcPts val="0"/>
              </a:spcBef>
              <a:spcAft>
                <a:spcPts val="0"/>
              </a:spcAft>
              <a:defRPr/>
            </a:pPr>
            <a:r>
              <a:rPr lang="pl-PL" sz="1600" dirty="0">
                <a:solidFill>
                  <a:schemeClr val="accent6">
                    <a:lumMod val="50000"/>
                  </a:schemeClr>
                </a:solidFill>
                <a:latin typeface="+mn-lt"/>
                <a:cs typeface="+mn-cs"/>
                <a:hlinkClick r:id="rId10" action="ppaction://hlinksldjump"/>
              </a:rPr>
              <a:t>biogazownie</a:t>
            </a:r>
            <a:endParaRPr lang="pl-PL" sz="1600" dirty="0">
              <a:solidFill>
                <a:schemeClr val="accent6">
                  <a:lumMod val="50000"/>
                </a:schemeClr>
              </a:solidFill>
              <a:latin typeface="+mn-lt"/>
              <a:cs typeface="+mn-cs"/>
            </a:endParaRPr>
          </a:p>
        </p:txBody>
      </p:sp>
      <p:pic>
        <p:nvPicPr>
          <p:cNvPr id="3078" name="Picture 3" descr="C:\Users\Admin\Desktop\image003.jpg"/>
          <p:cNvPicPr>
            <a:picLocks noChangeAspect="1" noChangeArrowheads="1"/>
          </p:cNvPicPr>
          <p:nvPr/>
        </p:nvPicPr>
        <p:blipFill>
          <a:blip r:embed="rId11" cstate="print"/>
          <a:srcRect/>
          <a:stretch>
            <a:fillRect/>
          </a:stretch>
        </p:blipFill>
        <p:spPr bwMode="auto">
          <a:xfrm>
            <a:off x="3181350" y="6000750"/>
            <a:ext cx="5962650" cy="857250"/>
          </a:xfrm>
          <a:prstGeom prst="rect">
            <a:avLst/>
          </a:prstGeom>
          <a:noFill/>
          <a:ln w="9525">
            <a:noFill/>
            <a:miter lim="800000"/>
            <a:headEnd/>
            <a:tailEnd/>
          </a:ln>
        </p:spPr>
      </p:pic>
      <p:sp>
        <p:nvSpPr>
          <p:cNvPr id="9" name="pole tekstowe 8"/>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Biodiesel – Koneck </a:t>
            </a:r>
          </a:p>
        </p:txBody>
      </p:sp>
      <p:pic>
        <p:nvPicPr>
          <p:cNvPr id="23555" name="Obraz 6" descr="biodisel Koneck (7).JPG"/>
          <p:cNvPicPr>
            <a:picLocks noChangeAspect="1"/>
          </p:cNvPicPr>
          <p:nvPr/>
        </p:nvPicPr>
        <p:blipFill>
          <a:blip r:embed="rId2" cstate="print"/>
          <a:srcRect/>
          <a:stretch>
            <a:fillRect/>
          </a:stretch>
        </p:blipFill>
        <p:spPr bwMode="auto">
          <a:xfrm>
            <a:off x="2143125" y="1714500"/>
            <a:ext cx="6699250" cy="4471988"/>
          </a:xfrm>
          <a:prstGeom prst="rect">
            <a:avLst/>
          </a:prstGeom>
          <a:noFill/>
          <a:ln w="9525">
            <a:noFill/>
            <a:miter lim="800000"/>
            <a:headEnd/>
            <a:tailEnd/>
          </a:ln>
        </p:spPr>
      </p:pic>
      <p:pic>
        <p:nvPicPr>
          <p:cNvPr id="23556" name="Obraz 7" descr="biodisel Koneck (8).JPG"/>
          <p:cNvPicPr>
            <a:picLocks noChangeAspect="1"/>
          </p:cNvPicPr>
          <p:nvPr/>
        </p:nvPicPr>
        <p:blipFill>
          <a:blip r:embed="rId3" cstate="print"/>
          <a:srcRect/>
          <a:stretch>
            <a:fillRect/>
          </a:stretch>
        </p:blipFill>
        <p:spPr bwMode="auto">
          <a:xfrm>
            <a:off x="214313" y="1571625"/>
            <a:ext cx="2782887" cy="1857375"/>
          </a:xfrm>
          <a:prstGeom prst="rect">
            <a:avLst/>
          </a:prstGeom>
          <a:noFill/>
          <a:ln w="9525">
            <a:noFill/>
            <a:miter lim="800000"/>
            <a:headEnd/>
            <a:tailEnd/>
          </a:ln>
        </p:spPr>
      </p:pic>
      <p:sp>
        <p:nvSpPr>
          <p:cNvPr id="9" name="pole tekstowe 8">
            <a:hlinkClick r:id="rId4"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sp>
        <p:nvSpPr>
          <p:cNvPr id="10" name="pole tekstowe 9">
            <a:hlinkClick r:id="rId5" action="ppaction://hlinksldjump"/>
          </p:cNvPr>
          <p:cNvSpPr txBox="1"/>
          <p:nvPr/>
        </p:nvSpPr>
        <p:spPr>
          <a:xfrm>
            <a:off x="8001000" y="1285875"/>
            <a:ext cx="928688"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Kolejny slajd</a:t>
            </a:r>
          </a:p>
        </p:txBody>
      </p:sp>
      <p:pic>
        <p:nvPicPr>
          <p:cNvPr id="23559" name="Picture 3" descr="C:\Users\Admin\Desktop\image003.jpg"/>
          <p:cNvPicPr>
            <a:picLocks noChangeAspect="1" noChangeArrowheads="1"/>
          </p:cNvPicPr>
          <p:nvPr/>
        </p:nvPicPr>
        <p:blipFill>
          <a:blip r:embed="rId6" cstate="print"/>
          <a:srcRect/>
          <a:stretch>
            <a:fillRect/>
          </a:stretch>
        </p:blipFill>
        <p:spPr bwMode="auto">
          <a:xfrm>
            <a:off x="3181350" y="6000750"/>
            <a:ext cx="5962650" cy="857250"/>
          </a:xfrm>
          <a:prstGeom prst="rect">
            <a:avLst/>
          </a:prstGeom>
          <a:noFill/>
          <a:ln w="9525">
            <a:noFill/>
            <a:miter lim="800000"/>
            <a:headEnd/>
            <a:tailEnd/>
          </a:ln>
        </p:spPr>
      </p:pic>
      <p:sp>
        <p:nvSpPr>
          <p:cNvPr id="8" name="pole tekstowe 7"/>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Biodiesel – Koneck </a:t>
            </a:r>
          </a:p>
        </p:txBody>
      </p:sp>
      <p:pic>
        <p:nvPicPr>
          <p:cNvPr id="24579" name="Obraz 4" descr="biodisel Koneck.JPG"/>
          <p:cNvPicPr>
            <a:picLocks noChangeAspect="1"/>
          </p:cNvPicPr>
          <p:nvPr/>
        </p:nvPicPr>
        <p:blipFill>
          <a:blip r:embed="rId2" cstate="print"/>
          <a:srcRect/>
          <a:stretch>
            <a:fillRect/>
          </a:stretch>
        </p:blipFill>
        <p:spPr bwMode="auto">
          <a:xfrm>
            <a:off x="1258888" y="1484313"/>
            <a:ext cx="6807200" cy="4543425"/>
          </a:xfrm>
          <a:prstGeom prst="rect">
            <a:avLst/>
          </a:prstGeom>
          <a:noFill/>
          <a:ln w="9525">
            <a:noFill/>
            <a:miter lim="800000"/>
            <a:headEnd/>
            <a:tailEnd/>
          </a:ln>
        </p:spPr>
      </p:pic>
      <p:sp>
        <p:nvSpPr>
          <p:cNvPr id="6" name="pole tekstowe 5">
            <a:hlinkClick r:id="rId3"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24582" name="Picture 3" descr="C:\Users\Admin\Desktop\image003.jpg"/>
          <p:cNvPicPr>
            <a:picLocks noChangeAspect="1" noChangeArrowheads="1"/>
          </p:cNvPicPr>
          <p:nvPr/>
        </p:nvPicPr>
        <p:blipFill>
          <a:blip r:embed="rId4" cstate="print"/>
          <a:srcRect/>
          <a:stretch>
            <a:fillRect/>
          </a:stretch>
        </p:blipFill>
        <p:spPr bwMode="auto">
          <a:xfrm>
            <a:off x="3181350" y="6000750"/>
            <a:ext cx="5962650" cy="857250"/>
          </a:xfrm>
          <a:prstGeom prst="rect">
            <a:avLst/>
          </a:prstGeom>
          <a:noFill/>
          <a:ln w="9525">
            <a:noFill/>
            <a:miter lim="800000"/>
            <a:headEnd/>
            <a:tailEnd/>
          </a:ln>
        </p:spPr>
      </p:pic>
      <p:sp>
        <p:nvSpPr>
          <p:cNvPr id="9" name="pole tekstowe 8"/>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Biodiesel – instalacja na potrzeby rolnictwa </a:t>
            </a:r>
          </a:p>
        </p:txBody>
      </p:sp>
      <p:sp>
        <p:nvSpPr>
          <p:cNvPr id="5" name="pole tekstowe 4">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26628" name="Picture 2" descr="F:\Materiał do OZE\FOTO1\Biodisel mała instalacja1.jpg"/>
          <p:cNvPicPr>
            <a:picLocks noChangeAspect="1" noChangeArrowheads="1"/>
          </p:cNvPicPr>
          <p:nvPr/>
        </p:nvPicPr>
        <p:blipFill>
          <a:blip r:embed="rId3" cstate="print"/>
          <a:srcRect/>
          <a:stretch>
            <a:fillRect/>
          </a:stretch>
        </p:blipFill>
        <p:spPr bwMode="auto">
          <a:xfrm>
            <a:off x="1071563" y="1571625"/>
            <a:ext cx="4267200" cy="4506913"/>
          </a:xfrm>
          <a:prstGeom prst="rect">
            <a:avLst/>
          </a:prstGeom>
          <a:noFill/>
          <a:ln w="9525">
            <a:noFill/>
            <a:miter lim="800000"/>
            <a:headEnd/>
            <a:tailEnd/>
          </a:ln>
        </p:spPr>
      </p:pic>
      <p:sp>
        <p:nvSpPr>
          <p:cNvPr id="7" name="pole tekstowe 6"/>
          <p:cNvSpPr txBox="1"/>
          <p:nvPr/>
        </p:nvSpPr>
        <p:spPr>
          <a:xfrm>
            <a:off x="5429250" y="2357438"/>
            <a:ext cx="3571875" cy="3046412"/>
          </a:xfrm>
          <a:prstGeom prst="rect">
            <a:avLst/>
          </a:prstGeom>
          <a:noFill/>
        </p:spPr>
        <p:txBody>
          <a:bodyPr>
            <a:spAutoFit/>
          </a:bodyPr>
          <a:lstStyle/>
          <a:p>
            <a:pPr>
              <a:defRPr/>
            </a:pPr>
            <a:r>
              <a:rPr lang="pl-PL" sz="1400" dirty="0">
                <a:solidFill>
                  <a:schemeClr val="accent6">
                    <a:lumMod val="50000"/>
                  </a:schemeClr>
                </a:solidFill>
                <a:latin typeface="Arial" charset="0"/>
                <a:cs typeface="Arial" charset="0"/>
              </a:rPr>
              <a:t>Biodiesel jest produkowany poprzez estryfikację olejów roślinnych. Najczęściej wykorzystywane w Europie to olej rzepakowy i słonecznikowy. </a:t>
            </a:r>
          </a:p>
          <a:p>
            <a:pPr>
              <a:defRPr/>
            </a:pPr>
            <a:endParaRPr lang="pl-PL" sz="500" dirty="0">
              <a:solidFill>
                <a:schemeClr val="accent6">
                  <a:lumMod val="50000"/>
                </a:schemeClr>
              </a:solidFill>
              <a:latin typeface="Arial" charset="0"/>
              <a:cs typeface="Arial" charset="0"/>
            </a:endParaRPr>
          </a:p>
          <a:p>
            <a:pPr>
              <a:defRPr/>
            </a:pPr>
            <a:r>
              <a:rPr lang="pl-PL" sz="1400" dirty="0">
                <a:solidFill>
                  <a:schemeClr val="accent6">
                    <a:lumMod val="50000"/>
                  </a:schemeClr>
                </a:solidFill>
                <a:latin typeface="Arial" charset="0"/>
                <a:cs typeface="Arial" charset="0"/>
              </a:rPr>
              <a:t>Estryfikacja to reakcja chemiczna </a:t>
            </a:r>
          </a:p>
          <a:p>
            <a:pPr>
              <a:defRPr/>
            </a:pPr>
            <a:r>
              <a:rPr lang="pl-PL" sz="1400" dirty="0">
                <a:solidFill>
                  <a:schemeClr val="accent6">
                    <a:lumMod val="50000"/>
                  </a:schemeClr>
                </a:solidFill>
                <a:latin typeface="Arial" charset="0"/>
                <a:cs typeface="Arial" charset="0"/>
              </a:rPr>
              <a:t>Tłuszczów (np. oleju rzepakowego) </a:t>
            </a:r>
          </a:p>
          <a:p>
            <a:pPr>
              <a:defRPr/>
            </a:pPr>
            <a:r>
              <a:rPr lang="pl-PL" sz="1400" dirty="0">
                <a:solidFill>
                  <a:schemeClr val="accent6">
                    <a:lumMod val="50000"/>
                  </a:schemeClr>
                </a:solidFill>
                <a:latin typeface="Arial" charset="0"/>
                <a:cs typeface="Arial" charset="0"/>
              </a:rPr>
              <a:t>z alkoholami (metanol CH</a:t>
            </a:r>
            <a:r>
              <a:rPr lang="pl-PL" sz="1400" baseline="-25000" dirty="0">
                <a:solidFill>
                  <a:schemeClr val="accent6">
                    <a:lumMod val="50000"/>
                  </a:schemeClr>
                </a:solidFill>
                <a:latin typeface="Arial" charset="0"/>
                <a:cs typeface="Arial" charset="0"/>
              </a:rPr>
              <a:t>3 </a:t>
            </a:r>
            <a:r>
              <a:rPr lang="pl-PL" sz="1400" dirty="0">
                <a:solidFill>
                  <a:schemeClr val="accent6">
                    <a:lumMod val="50000"/>
                  </a:schemeClr>
                </a:solidFill>
                <a:latin typeface="Arial" charset="0"/>
                <a:cs typeface="Arial" charset="0"/>
              </a:rPr>
              <a:t>OH, </a:t>
            </a:r>
          </a:p>
          <a:p>
            <a:pPr>
              <a:defRPr/>
            </a:pPr>
            <a:r>
              <a:rPr lang="pl-PL" sz="1400" dirty="0">
                <a:solidFill>
                  <a:schemeClr val="accent6">
                    <a:lumMod val="50000"/>
                  </a:schemeClr>
                </a:solidFill>
                <a:latin typeface="Arial" charset="0"/>
                <a:cs typeface="Arial" charset="0"/>
              </a:rPr>
              <a:t>etanol C</a:t>
            </a:r>
            <a:r>
              <a:rPr lang="pl-PL" sz="1400" baseline="-25000" dirty="0">
                <a:solidFill>
                  <a:schemeClr val="accent6">
                    <a:lumMod val="50000"/>
                  </a:schemeClr>
                </a:solidFill>
                <a:latin typeface="Arial" charset="0"/>
                <a:cs typeface="Arial" charset="0"/>
              </a:rPr>
              <a:t>2</a:t>
            </a:r>
            <a:r>
              <a:rPr lang="pl-PL" sz="1400" dirty="0">
                <a:solidFill>
                  <a:schemeClr val="accent6">
                    <a:lumMod val="50000"/>
                  </a:schemeClr>
                </a:solidFill>
                <a:latin typeface="Arial" charset="0"/>
                <a:cs typeface="Arial" charset="0"/>
              </a:rPr>
              <a:t> H</a:t>
            </a:r>
            <a:r>
              <a:rPr lang="pl-PL" sz="1400" baseline="-25000" dirty="0">
                <a:solidFill>
                  <a:schemeClr val="accent6">
                    <a:lumMod val="50000"/>
                  </a:schemeClr>
                </a:solidFill>
                <a:latin typeface="Arial" charset="0"/>
                <a:cs typeface="Arial" charset="0"/>
              </a:rPr>
              <a:t>5 </a:t>
            </a:r>
            <a:r>
              <a:rPr lang="pl-PL" sz="1400" dirty="0">
                <a:solidFill>
                  <a:schemeClr val="accent6">
                    <a:lumMod val="50000"/>
                  </a:schemeClr>
                </a:solidFill>
                <a:latin typeface="Arial" charset="0"/>
                <a:cs typeface="Arial" charset="0"/>
              </a:rPr>
              <a:t>OH) w obecności katalizatora ( </a:t>
            </a:r>
            <a:r>
              <a:rPr lang="pl-PL" sz="1400" dirty="0" err="1">
                <a:solidFill>
                  <a:schemeClr val="accent6">
                    <a:lumMod val="50000"/>
                  </a:schemeClr>
                </a:solidFill>
                <a:latin typeface="Arial" charset="0"/>
                <a:cs typeface="Arial" charset="0"/>
              </a:rPr>
              <a:t>NaOH</a:t>
            </a:r>
            <a:r>
              <a:rPr lang="pl-PL" sz="1400" dirty="0">
                <a:solidFill>
                  <a:schemeClr val="accent6">
                    <a:lumMod val="50000"/>
                  </a:schemeClr>
                </a:solidFill>
                <a:latin typeface="Arial" charset="0"/>
                <a:cs typeface="Arial" charset="0"/>
              </a:rPr>
              <a:t>, KOH) w wyniku czego powstają estry kwasów tłuszczowych – </a:t>
            </a:r>
            <a:r>
              <a:rPr lang="pl-PL" sz="1400" dirty="0" err="1">
                <a:solidFill>
                  <a:schemeClr val="accent6">
                    <a:lumMod val="50000"/>
                  </a:schemeClr>
                </a:solidFill>
                <a:latin typeface="Arial" charset="0"/>
                <a:cs typeface="Arial" charset="0"/>
              </a:rPr>
              <a:t>biodiesel</a:t>
            </a:r>
            <a:r>
              <a:rPr lang="pl-PL" sz="1400" dirty="0">
                <a:solidFill>
                  <a:schemeClr val="accent6">
                    <a:lumMod val="50000"/>
                  </a:schemeClr>
                </a:solidFill>
                <a:latin typeface="Arial" charset="0"/>
                <a:cs typeface="Arial" charset="0"/>
              </a:rPr>
              <a:t> </a:t>
            </a:r>
          </a:p>
          <a:p>
            <a:pPr>
              <a:defRPr/>
            </a:pPr>
            <a:r>
              <a:rPr lang="pl-PL" sz="1400" dirty="0">
                <a:solidFill>
                  <a:schemeClr val="accent6">
                    <a:lumMod val="50000"/>
                  </a:schemeClr>
                </a:solidFill>
                <a:latin typeface="Arial" charset="0"/>
                <a:cs typeface="Arial" charset="0"/>
              </a:rPr>
              <a:t>oraz produkty uboczne (gliceryna i mydła)</a:t>
            </a:r>
            <a:endParaRPr lang="pl-PL" sz="800" dirty="0">
              <a:solidFill>
                <a:schemeClr val="accent6">
                  <a:lumMod val="50000"/>
                </a:schemeClr>
              </a:solidFill>
              <a:latin typeface="Arial" charset="0"/>
              <a:cs typeface="Arial" charset="0"/>
            </a:endParaRPr>
          </a:p>
          <a:p>
            <a:pPr>
              <a:defRPr/>
            </a:pPr>
            <a:endParaRPr lang="pl-PL" sz="500" dirty="0">
              <a:solidFill>
                <a:schemeClr val="accent6">
                  <a:lumMod val="50000"/>
                </a:schemeClr>
              </a:solidFill>
              <a:latin typeface="Arial" charset="0"/>
              <a:cs typeface="Arial" charset="0"/>
            </a:endParaRPr>
          </a:p>
          <a:p>
            <a:pPr>
              <a:defRPr/>
            </a:pPr>
            <a:r>
              <a:rPr lang="pl-PL" sz="1400" dirty="0">
                <a:solidFill>
                  <a:schemeClr val="accent6">
                    <a:lumMod val="50000"/>
                  </a:schemeClr>
                </a:solidFill>
                <a:latin typeface="Arial" charset="0"/>
                <a:cs typeface="Arial" charset="0"/>
              </a:rPr>
              <a:t>Biodiesel może być mieszany z konwencjonalnym olejem napędowym</a:t>
            </a:r>
          </a:p>
        </p:txBody>
      </p:sp>
      <p:pic>
        <p:nvPicPr>
          <p:cNvPr id="26630" name="Picture 3" descr="C:\Users\Admin\Desktop\image003.jpg"/>
          <p:cNvPicPr>
            <a:picLocks noChangeAspect="1" noChangeArrowheads="1"/>
          </p:cNvPicPr>
          <p:nvPr/>
        </p:nvPicPr>
        <p:blipFill>
          <a:blip r:embed="rId4" cstate="print"/>
          <a:srcRect/>
          <a:stretch>
            <a:fillRect/>
          </a:stretch>
        </p:blipFill>
        <p:spPr bwMode="auto">
          <a:xfrm>
            <a:off x="3181350" y="6000750"/>
            <a:ext cx="5962650" cy="857250"/>
          </a:xfrm>
          <a:prstGeom prst="rect">
            <a:avLst/>
          </a:prstGeom>
          <a:noFill/>
          <a:ln w="9525">
            <a:noFill/>
            <a:miter lim="800000"/>
            <a:headEnd/>
            <a:tailEnd/>
          </a:ln>
        </p:spPr>
      </p:pic>
      <p:sp>
        <p:nvSpPr>
          <p:cNvPr id="9" name="pole tekstowe 8"/>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Kolektor słoneczny – schemat </a:t>
            </a:r>
          </a:p>
        </p:txBody>
      </p:sp>
      <p:pic>
        <p:nvPicPr>
          <p:cNvPr id="27651" name="Picture 6" descr="F:\Materiał do OZE\Grafika do OZE prezentacja\wentylacja_schemat_big.jpg"/>
          <p:cNvPicPr>
            <a:picLocks noChangeAspect="1" noChangeArrowheads="1"/>
          </p:cNvPicPr>
          <p:nvPr/>
        </p:nvPicPr>
        <p:blipFill>
          <a:blip r:embed="rId2" cstate="print"/>
          <a:srcRect/>
          <a:stretch>
            <a:fillRect/>
          </a:stretch>
        </p:blipFill>
        <p:spPr bwMode="auto">
          <a:xfrm>
            <a:off x="1403350" y="1557338"/>
            <a:ext cx="6429375" cy="4481512"/>
          </a:xfrm>
          <a:prstGeom prst="rect">
            <a:avLst/>
          </a:prstGeom>
          <a:noFill/>
          <a:ln w="9525">
            <a:noFill/>
            <a:miter lim="800000"/>
            <a:headEnd/>
            <a:tailEnd/>
          </a:ln>
        </p:spPr>
      </p:pic>
      <p:sp>
        <p:nvSpPr>
          <p:cNvPr id="7" name="pole tekstowe 6">
            <a:hlinkClick r:id="rId3"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27653" name="Picture 3" descr="C:\Users\Admin\Desktop\image003.jpg"/>
          <p:cNvPicPr>
            <a:picLocks noChangeAspect="1" noChangeArrowheads="1"/>
          </p:cNvPicPr>
          <p:nvPr/>
        </p:nvPicPr>
        <p:blipFill>
          <a:blip r:embed="rId4" cstate="print"/>
          <a:srcRect/>
          <a:stretch>
            <a:fillRect/>
          </a:stretch>
        </p:blipFill>
        <p:spPr bwMode="auto">
          <a:xfrm>
            <a:off x="3181350" y="6027738"/>
            <a:ext cx="5962650" cy="857250"/>
          </a:xfrm>
          <a:prstGeom prst="rect">
            <a:avLst/>
          </a:prstGeom>
          <a:noFill/>
          <a:ln w="9525">
            <a:noFill/>
            <a:miter lim="800000"/>
            <a:headEnd/>
            <a:tailEnd/>
          </a:ln>
        </p:spPr>
      </p:pic>
      <p:sp>
        <p:nvSpPr>
          <p:cNvPr id="6" name="pole tekstowe 5"/>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Kolektor słoneczny</a:t>
            </a:r>
          </a:p>
        </p:txBody>
      </p:sp>
      <p:sp>
        <p:nvSpPr>
          <p:cNvPr id="5" name="pole tekstowe 4">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28676" name="Picture 3" descr="F:\Materiał do OZE\Grafika do OZE prezentacja\solar3.jpg"/>
          <p:cNvPicPr>
            <a:picLocks noChangeAspect="1" noChangeArrowheads="1"/>
          </p:cNvPicPr>
          <p:nvPr/>
        </p:nvPicPr>
        <p:blipFill>
          <a:blip r:embed="rId3" cstate="print"/>
          <a:srcRect/>
          <a:stretch>
            <a:fillRect/>
          </a:stretch>
        </p:blipFill>
        <p:spPr bwMode="auto">
          <a:xfrm>
            <a:off x="214313" y="1785938"/>
            <a:ext cx="5572125" cy="3857625"/>
          </a:xfrm>
          <a:prstGeom prst="rect">
            <a:avLst/>
          </a:prstGeom>
          <a:noFill/>
          <a:ln w="9525">
            <a:noFill/>
            <a:miter lim="800000"/>
            <a:headEnd/>
            <a:tailEnd/>
          </a:ln>
        </p:spPr>
      </p:pic>
      <p:pic>
        <p:nvPicPr>
          <p:cNvPr id="28677" name="Picture 2" descr="F:\Materiał do OZE\Grafika do OZE prezentacja\solar2.jpg"/>
          <p:cNvPicPr>
            <a:picLocks noChangeAspect="1" noChangeArrowheads="1"/>
          </p:cNvPicPr>
          <p:nvPr/>
        </p:nvPicPr>
        <p:blipFill>
          <a:blip r:embed="rId4" cstate="print"/>
          <a:srcRect/>
          <a:stretch>
            <a:fillRect/>
          </a:stretch>
        </p:blipFill>
        <p:spPr bwMode="auto">
          <a:xfrm>
            <a:off x="4071938" y="1785938"/>
            <a:ext cx="4857750" cy="3862387"/>
          </a:xfrm>
          <a:prstGeom prst="rect">
            <a:avLst/>
          </a:prstGeom>
          <a:noFill/>
          <a:ln w="9525">
            <a:noFill/>
            <a:miter lim="800000"/>
            <a:headEnd/>
            <a:tailEnd/>
          </a:ln>
        </p:spPr>
      </p:pic>
      <p:sp>
        <p:nvSpPr>
          <p:cNvPr id="8" name="pole tekstowe 7"/>
          <p:cNvSpPr txBox="1"/>
          <p:nvPr/>
        </p:nvSpPr>
        <p:spPr>
          <a:xfrm>
            <a:off x="2143125" y="5715000"/>
            <a:ext cx="4500563" cy="307975"/>
          </a:xfrm>
          <a:prstGeom prst="rect">
            <a:avLst/>
          </a:prstGeom>
          <a:noFill/>
        </p:spPr>
        <p:txBody>
          <a:bodyPr>
            <a:spAutoFit/>
          </a:bodyPr>
          <a:lstStyle/>
          <a:p>
            <a:pPr>
              <a:defRPr/>
            </a:pPr>
            <a:r>
              <a:rPr lang="pl-PL" sz="1400" dirty="0">
                <a:solidFill>
                  <a:schemeClr val="accent6">
                    <a:lumMod val="50000"/>
                  </a:schemeClr>
                </a:solidFill>
                <a:latin typeface="Arial" charset="0"/>
                <a:cs typeface="Arial" charset="0"/>
              </a:rPr>
              <a:t>Praktyczne rozwiązania dla domów jednorodzinnych</a:t>
            </a:r>
          </a:p>
        </p:txBody>
      </p:sp>
      <p:pic>
        <p:nvPicPr>
          <p:cNvPr id="28679" name="Picture 3" descr="C:\Users\Admin\Desktop\image003.jpg"/>
          <p:cNvPicPr>
            <a:picLocks noChangeAspect="1" noChangeArrowheads="1"/>
          </p:cNvPicPr>
          <p:nvPr/>
        </p:nvPicPr>
        <p:blipFill>
          <a:blip r:embed="rId5" cstate="print"/>
          <a:srcRect/>
          <a:stretch>
            <a:fillRect/>
          </a:stretch>
        </p:blipFill>
        <p:spPr bwMode="auto">
          <a:xfrm>
            <a:off x="3181350" y="6000750"/>
            <a:ext cx="5962650" cy="857250"/>
          </a:xfrm>
          <a:prstGeom prst="rect">
            <a:avLst/>
          </a:prstGeom>
          <a:noFill/>
          <a:ln w="9525">
            <a:noFill/>
            <a:miter lim="800000"/>
            <a:headEnd/>
            <a:tailEnd/>
          </a:ln>
        </p:spPr>
      </p:pic>
      <p:sp>
        <p:nvSpPr>
          <p:cNvPr id="10" name="pole tekstowe 9"/>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Kolektor słoneczny</a:t>
            </a:r>
          </a:p>
        </p:txBody>
      </p:sp>
      <p:sp>
        <p:nvSpPr>
          <p:cNvPr id="5" name="pole tekstowe 4">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29700" name="Obraz 5" descr="kolektory_szkoa_podstawowa_bielanka_2_500.jpg"/>
          <p:cNvPicPr>
            <a:picLocks noChangeAspect="1"/>
          </p:cNvPicPr>
          <p:nvPr/>
        </p:nvPicPr>
        <p:blipFill>
          <a:blip r:embed="rId3" cstate="print"/>
          <a:srcRect/>
          <a:stretch>
            <a:fillRect/>
          </a:stretch>
        </p:blipFill>
        <p:spPr bwMode="auto">
          <a:xfrm>
            <a:off x="285750" y="1571625"/>
            <a:ext cx="5334000" cy="4000500"/>
          </a:xfrm>
          <a:prstGeom prst="rect">
            <a:avLst/>
          </a:prstGeom>
          <a:noFill/>
          <a:ln w="9525">
            <a:noFill/>
            <a:miter lim="800000"/>
            <a:headEnd/>
            <a:tailEnd/>
          </a:ln>
        </p:spPr>
      </p:pic>
      <p:sp>
        <p:nvSpPr>
          <p:cNvPr id="7" name="pole tekstowe 6"/>
          <p:cNvSpPr txBox="1"/>
          <p:nvPr/>
        </p:nvSpPr>
        <p:spPr>
          <a:xfrm>
            <a:off x="357188" y="5643563"/>
            <a:ext cx="2857500" cy="307975"/>
          </a:xfrm>
          <a:prstGeom prst="rect">
            <a:avLst/>
          </a:prstGeom>
          <a:noFill/>
        </p:spPr>
        <p:txBody>
          <a:bodyPr>
            <a:spAutoFit/>
          </a:bodyPr>
          <a:lstStyle/>
          <a:p>
            <a:pPr>
              <a:defRPr/>
            </a:pPr>
            <a:r>
              <a:rPr lang="pl-PL" sz="1400" dirty="0">
                <a:solidFill>
                  <a:schemeClr val="accent6">
                    <a:lumMod val="50000"/>
                  </a:schemeClr>
                </a:solidFill>
                <a:latin typeface="Arial" charset="0"/>
                <a:cs typeface="Arial" charset="0"/>
              </a:rPr>
              <a:t>Szkoła podstawowa w Bielance</a:t>
            </a:r>
          </a:p>
        </p:txBody>
      </p:sp>
      <p:pic>
        <p:nvPicPr>
          <p:cNvPr id="29702" name="Obraz 7" descr="słoneczny kolektor schemat.png"/>
          <p:cNvPicPr>
            <a:picLocks noChangeAspect="1"/>
          </p:cNvPicPr>
          <p:nvPr/>
        </p:nvPicPr>
        <p:blipFill>
          <a:blip r:embed="rId4" cstate="print"/>
          <a:srcRect/>
          <a:stretch>
            <a:fillRect/>
          </a:stretch>
        </p:blipFill>
        <p:spPr bwMode="auto">
          <a:xfrm>
            <a:off x="5572125" y="1857375"/>
            <a:ext cx="3357563" cy="3857625"/>
          </a:xfrm>
          <a:prstGeom prst="rect">
            <a:avLst/>
          </a:prstGeom>
          <a:noFill/>
          <a:ln w="9525">
            <a:noFill/>
            <a:miter lim="800000"/>
            <a:headEnd/>
            <a:tailEnd/>
          </a:ln>
        </p:spPr>
      </p:pic>
      <p:pic>
        <p:nvPicPr>
          <p:cNvPr id="29703" name="Picture 3" descr="C:\Users\Admin\Desktop\image003.jpg"/>
          <p:cNvPicPr>
            <a:picLocks noChangeAspect="1" noChangeArrowheads="1"/>
          </p:cNvPicPr>
          <p:nvPr/>
        </p:nvPicPr>
        <p:blipFill>
          <a:blip r:embed="rId5" cstate="print"/>
          <a:srcRect/>
          <a:stretch>
            <a:fillRect/>
          </a:stretch>
        </p:blipFill>
        <p:spPr bwMode="auto">
          <a:xfrm>
            <a:off x="3181350" y="6000750"/>
            <a:ext cx="5962650" cy="857250"/>
          </a:xfrm>
          <a:prstGeom prst="rect">
            <a:avLst/>
          </a:prstGeom>
          <a:noFill/>
          <a:ln w="9525">
            <a:noFill/>
            <a:miter lim="800000"/>
            <a:headEnd/>
            <a:tailEnd/>
          </a:ln>
        </p:spPr>
      </p:pic>
      <p:sp>
        <p:nvSpPr>
          <p:cNvPr id="8" name="pole tekstowe 7"/>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Kolektor słoneczny – przygotowanie ciepłej wody użytkowej</a:t>
            </a:r>
          </a:p>
        </p:txBody>
      </p:sp>
      <p:sp>
        <p:nvSpPr>
          <p:cNvPr id="5" name="pole tekstowe 4">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30724" name="Picture 3094" descr="swh_74"/>
          <p:cNvPicPr>
            <a:picLocks noChangeAspect="1" noChangeArrowheads="1"/>
          </p:cNvPicPr>
          <p:nvPr/>
        </p:nvPicPr>
        <p:blipFill>
          <a:blip r:embed="rId3" cstate="print"/>
          <a:srcRect l="670" r="670"/>
          <a:stretch>
            <a:fillRect/>
          </a:stretch>
        </p:blipFill>
        <p:spPr bwMode="auto">
          <a:xfrm>
            <a:off x="857250" y="1571625"/>
            <a:ext cx="7959725" cy="4378325"/>
          </a:xfrm>
          <a:prstGeom prst="rect">
            <a:avLst/>
          </a:prstGeom>
          <a:noFill/>
          <a:ln w="12700">
            <a:solidFill>
              <a:schemeClr val="tx2"/>
            </a:solidFill>
            <a:miter lim="800000"/>
            <a:headEnd/>
            <a:tailEnd/>
          </a:ln>
        </p:spPr>
      </p:pic>
      <p:sp>
        <p:nvSpPr>
          <p:cNvPr id="30725" name="Text Box 3080"/>
          <p:cNvSpPr txBox="1">
            <a:spLocks noChangeArrowheads="1"/>
          </p:cNvSpPr>
          <p:nvPr/>
        </p:nvSpPr>
        <p:spPr bwMode="auto">
          <a:xfrm>
            <a:off x="785813" y="1857375"/>
            <a:ext cx="769937" cy="252413"/>
          </a:xfrm>
          <a:prstGeom prst="rect">
            <a:avLst/>
          </a:prstGeom>
          <a:noFill/>
          <a:ln w="9525">
            <a:noFill/>
            <a:miter lim="800000"/>
            <a:headEnd/>
            <a:tailEnd/>
          </a:ln>
        </p:spPr>
        <p:txBody>
          <a:bodyPr wrap="none">
            <a:spAutoFit/>
          </a:bodyPr>
          <a:lstStyle/>
          <a:p>
            <a:pPr>
              <a:lnSpc>
                <a:spcPct val="95000"/>
              </a:lnSpc>
              <a:buFont typeface="Monotype Sorts"/>
              <a:buNone/>
            </a:pPr>
            <a:r>
              <a:rPr lang="pl-PL" sz="1100" b="1" noProof="1">
                <a:solidFill>
                  <a:srgbClr val="1C1C1C"/>
                </a:solidFill>
                <a:latin typeface="Arial Unicode MS" pitchFamily="34" charset="-128"/>
              </a:rPr>
              <a:t>Panel PV</a:t>
            </a:r>
          </a:p>
        </p:txBody>
      </p:sp>
      <p:sp>
        <p:nvSpPr>
          <p:cNvPr id="30726" name="Text Box 3081"/>
          <p:cNvSpPr txBox="1">
            <a:spLocks noChangeArrowheads="1"/>
          </p:cNvSpPr>
          <p:nvPr/>
        </p:nvSpPr>
        <p:spPr bwMode="auto">
          <a:xfrm>
            <a:off x="1643063" y="1857375"/>
            <a:ext cx="1435100" cy="252413"/>
          </a:xfrm>
          <a:prstGeom prst="rect">
            <a:avLst/>
          </a:prstGeom>
          <a:noFill/>
          <a:ln w="9525">
            <a:noFill/>
            <a:miter lim="800000"/>
            <a:headEnd/>
            <a:tailEnd/>
          </a:ln>
        </p:spPr>
        <p:txBody>
          <a:bodyPr wrap="none">
            <a:spAutoFit/>
          </a:bodyPr>
          <a:lstStyle/>
          <a:p>
            <a:pPr>
              <a:lnSpc>
                <a:spcPct val="95000"/>
              </a:lnSpc>
              <a:buFont typeface="Monotype Sorts"/>
              <a:buNone/>
            </a:pPr>
            <a:r>
              <a:rPr lang="pl-PL" sz="1100" b="1" noProof="1">
                <a:solidFill>
                  <a:srgbClr val="1C1C1C"/>
                </a:solidFill>
                <a:latin typeface="Arial Unicode MS" pitchFamily="34" charset="-128"/>
              </a:rPr>
              <a:t>Kolektory słoneczne</a:t>
            </a:r>
          </a:p>
        </p:txBody>
      </p:sp>
      <p:sp>
        <p:nvSpPr>
          <p:cNvPr id="30727" name="Text Box 3082"/>
          <p:cNvSpPr txBox="1">
            <a:spLocks noChangeArrowheads="1"/>
          </p:cNvSpPr>
          <p:nvPr/>
        </p:nvSpPr>
        <p:spPr bwMode="auto">
          <a:xfrm>
            <a:off x="4000500" y="2214563"/>
            <a:ext cx="1579563" cy="412750"/>
          </a:xfrm>
          <a:prstGeom prst="rect">
            <a:avLst/>
          </a:prstGeom>
          <a:noFill/>
          <a:ln w="9525">
            <a:noFill/>
            <a:miter lim="800000"/>
            <a:headEnd/>
            <a:tailEnd/>
          </a:ln>
        </p:spPr>
        <p:txBody>
          <a:bodyPr>
            <a:spAutoFit/>
          </a:bodyPr>
          <a:lstStyle/>
          <a:p>
            <a:pPr>
              <a:lnSpc>
                <a:spcPct val="95000"/>
              </a:lnSpc>
              <a:buFont typeface="Monotype Sorts"/>
              <a:buNone/>
            </a:pPr>
            <a:r>
              <a:rPr lang="pl-PL" sz="1100" b="1" noProof="1">
                <a:solidFill>
                  <a:srgbClr val="1C1C1C"/>
                </a:solidFill>
                <a:latin typeface="Arial Unicode MS" pitchFamily="34" charset="-128"/>
              </a:rPr>
              <a:t>Termosyfon Obieg wody podgrzewanej</a:t>
            </a:r>
          </a:p>
        </p:txBody>
      </p:sp>
      <p:sp>
        <p:nvSpPr>
          <p:cNvPr id="30728" name="Text Box 3083"/>
          <p:cNvSpPr txBox="1">
            <a:spLocks noChangeArrowheads="1"/>
          </p:cNvSpPr>
          <p:nvPr/>
        </p:nvSpPr>
        <p:spPr bwMode="auto">
          <a:xfrm>
            <a:off x="7643813" y="2214563"/>
            <a:ext cx="993775" cy="412750"/>
          </a:xfrm>
          <a:prstGeom prst="rect">
            <a:avLst/>
          </a:prstGeom>
          <a:noFill/>
          <a:ln w="9525">
            <a:noFill/>
            <a:miter lim="800000"/>
            <a:headEnd/>
            <a:tailEnd/>
          </a:ln>
        </p:spPr>
        <p:txBody>
          <a:bodyPr wrap="none">
            <a:spAutoFit/>
          </a:bodyPr>
          <a:lstStyle/>
          <a:p>
            <a:pPr>
              <a:lnSpc>
                <a:spcPct val="95000"/>
              </a:lnSpc>
              <a:buFont typeface="Monotype Sorts"/>
              <a:buNone/>
            </a:pPr>
            <a:r>
              <a:rPr lang="pl-PL" sz="1100" b="1" noProof="1">
                <a:solidFill>
                  <a:srgbClr val="1C1C1C"/>
                </a:solidFill>
                <a:latin typeface="Arial Unicode MS" pitchFamily="34" charset="-128"/>
              </a:rPr>
              <a:t>Ciepła woda </a:t>
            </a:r>
          </a:p>
          <a:p>
            <a:pPr>
              <a:lnSpc>
                <a:spcPct val="95000"/>
              </a:lnSpc>
              <a:buFont typeface="Monotype Sorts"/>
              <a:buNone/>
            </a:pPr>
            <a:r>
              <a:rPr lang="pl-PL" sz="1100" b="1" noProof="1">
                <a:solidFill>
                  <a:srgbClr val="1C1C1C"/>
                </a:solidFill>
                <a:latin typeface="Arial Unicode MS" pitchFamily="34" charset="-128"/>
              </a:rPr>
              <a:t>dla budynku</a:t>
            </a:r>
          </a:p>
        </p:txBody>
      </p:sp>
      <p:sp>
        <p:nvSpPr>
          <p:cNvPr id="30729" name="Text Box 3091"/>
          <p:cNvSpPr txBox="1">
            <a:spLocks noChangeArrowheads="1"/>
          </p:cNvSpPr>
          <p:nvPr/>
        </p:nvSpPr>
        <p:spPr bwMode="auto">
          <a:xfrm>
            <a:off x="4500563" y="3643313"/>
            <a:ext cx="1152525" cy="893762"/>
          </a:xfrm>
          <a:prstGeom prst="rect">
            <a:avLst/>
          </a:prstGeom>
          <a:noFill/>
          <a:ln w="9525">
            <a:noFill/>
            <a:miter lim="800000"/>
            <a:headEnd/>
            <a:tailEnd/>
          </a:ln>
        </p:spPr>
        <p:txBody>
          <a:bodyPr>
            <a:spAutoFit/>
          </a:bodyPr>
          <a:lstStyle/>
          <a:p>
            <a:pPr algn="ctr">
              <a:lnSpc>
                <a:spcPct val="95000"/>
              </a:lnSpc>
              <a:buFont typeface="Monotype Sorts"/>
              <a:buNone/>
            </a:pPr>
            <a:r>
              <a:rPr lang="pl-PL" sz="1100" b="1" noProof="1">
                <a:solidFill>
                  <a:srgbClr val="1C1C1C"/>
                </a:solidFill>
                <a:latin typeface="Arial Unicode MS" pitchFamily="34" charset="-128"/>
              </a:rPr>
              <a:t>Wstępny </a:t>
            </a:r>
          </a:p>
          <a:p>
            <a:pPr algn="ctr">
              <a:lnSpc>
                <a:spcPct val="95000"/>
              </a:lnSpc>
              <a:buFont typeface="Monotype Sorts"/>
              <a:buNone/>
            </a:pPr>
            <a:r>
              <a:rPr lang="pl-PL" sz="1100" b="1" noProof="1">
                <a:solidFill>
                  <a:srgbClr val="1C1C1C"/>
                </a:solidFill>
                <a:latin typeface="Arial Unicode MS" pitchFamily="34" charset="-128"/>
              </a:rPr>
              <a:t>Zasobnik wody </a:t>
            </a:r>
          </a:p>
          <a:p>
            <a:pPr algn="ctr">
              <a:lnSpc>
                <a:spcPct val="95000"/>
              </a:lnSpc>
              <a:buFont typeface="Monotype Sorts"/>
              <a:buNone/>
            </a:pPr>
            <a:r>
              <a:rPr lang="pl-PL" sz="1100" b="1" noProof="1">
                <a:solidFill>
                  <a:srgbClr val="1C1C1C"/>
                </a:solidFill>
                <a:latin typeface="Arial Unicode MS" pitchFamily="34" charset="-128"/>
              </a:rPr>
              <a:t>podgrzewanej</a:t>
            </a:r>
          </a:p>
          <a:p>
            <a:pPr algn="ctr">
              <a:lnSpc>
                <a:spcPct val="95000"/>
              </a:lnSpc>
              <a:buFont typeface="Monotype Sorts"/>
              <a:buNone/>
            </a:pPr>
            <a:r>
              <a:rPr lang="pl-PL" sz="1100" b="1" noProof="1">
                <a:solidFill>
                  <a:srgbClr val="1C1C1C"/>
                </a:solidFill>
                <a:latin typeface="Arial Unicode MS" pitchFamily="34" charset="-128"/>
              </a:rPr>
              <a:t>przez system</a:t>
            </a:r>
          </a:p>
          <a:p>
            <a:pPr algn="ctr">
              <a:lnSpc>
                <a:spcPct val="95000"/>
              </a:lnSpc>
              <a:buFont typeface="Monotype Sorts"/>
              <a:buNone/>
            </a:pPr>
            <a:r>
              <a:rPr lang="pl-PL" sz="1100" b="1" noProof="1">
                <a:solidFill>
                  <a:srgbClr val="1C1C1C"/>
                </a:solidFill>
                <a:latin typeface="Arial Unicode MS" pitchFamily="34" charset="-128"/>
              </a:rPr>
              <a:t>solarny</a:t>
            </a:r>
          </a:p>
        </p:txBody>
      </p:sp>
      <p:sp>
        <p:nvSpPr>
          <p:cNvPr id="30730" name="Text Box 3092"/>
          <p:cNvSpPr txBox="1">
            <a:spLocks noChangeArrowheads="1"/>
          </p:cNvSpPr>
          <p:nvPr/>
        </p:nvSpPr>
        <p:spPr bwMode="auto">
          <a:xfrm>
            <a:off x="6500813" y="3929063"/>
            <a:ext cx="792162" cy="573087"/>
          </a:xfrm>
          <a:prstGeom prst="rect">
            <a:avLst/>
          </a:prstGeom>
          <a:noFill/>
          <a:ln w="9525">
            <a:noFill/>
            <a:miter lim="800000"/>
            <a:headEnd/>
            <a:tailEnd/>
          </a:ln>
        </p:spPr>
        <p:txBody>
          <a:bodyPr wrap="none">
            <a:spAutoFit/>
          </a:bodyPr>
          <a:lstStyle/>
          <a:p>
            <a:pPr algn="ctr">
              <a:lnSpc>
                <a:spcPct val="95000"/>
              </a:lnSpc>
              <a:buFont typeface="Monotype Sorts"/>
              <a:buNone/>
            </a:pPr>
            <a:endParaRPr lang="pl-PL" sz="1100" b="1" noProof="1">
              <a:solidFill>
                <a:srgbClr val="1C1C1C"/>
              </a:solidFill>
              <a:latin typeface="Arial Unicode MS" pitchFamily="34" charset="-128"/>
            </a:endParaRPr>
          </a:p>
          <a:p>
            <a:pPr algn="ctr">
              <a:lnSpc>
                <a:spcPct val="95000"/>
              </a:lnSpc>
              <a:buFont typeface="Monotype Sorts"/>
              <a:buNone/>
            </a:pPr>
            <a:r>
              <a:rPr lang="pl-PL" sz="1100" b="1" noProof="1">
                <a:solidFill>
                  <a:srgbClr val="1C1C1C"/>
                </a:solidFill>
                <a:latin typeface="Arial Unicode MS" pitchFamily="34" charset="-128"/>
              </a:rPr>
              <a:t>Zasobnik </a:t>
            </a:r>
          </a:p>
          <a:p>
            <a:pPr algn="ctr">
              <a:lnSpc>
                <a:spcPct val="95000"/>
              </a:lnSpc>
              <a:buFont typeface="Monotype Sorts"/>
              <a:buNone/>
            </a:pPr>
            <a:r>
              <a:rPr lang="pl-PL" sz="1100" b="1" noProof="1">
                <a:solidFill>
                  <a:srgbClr val="1C1C1C"/>
                </a:solidFill>
                <a:latin typeface="Arial Unicode MS" pitchFamily="34" charset="-128"/>
              </a:rPr>
              <a:t>c.w.u.</a:t>
            </a:r>
          </a:p>
        </p:txBody>
      </p:sp>
      <p:sp>
        <p:nvSpPr>
          <p:cNvPr id="30731" name="Text Box 3079"/>
          <p:cNvSpPr txBox="1">
            <a:spLocks noChangeArrowheads="1"/>
          </p:cNvSpPr>
          <p:nvPr/>
        </p:nvSpPr>
        <p:spPr bwMode="auto">
          <a:xfrm>
            <a:off x="2786063" y="5643563"/>
            <a:ext cx="708025" cy="352425"/>
          </a:xfrm>
          <a:prstGeom prst="rect">
            <a:avLst/>
          </a:prstGeom>
          <a:noFill/>
          <a:ln w="9525">
            <a:noFill/>
            <a:miter lim="800000"/>
            <a:headEnd/>
            <a:tailEnd/>
          </a:ln>
        </p:spPr>
        <p:txBody>
          <a:bodyPr lIns="18000" rIns="18000">
            <a:spAutoFit/>
          </a:bodyPr>
          <a:lstStyle/>
          <a:p>
            <a:pPr>
              <a:lnSpc>
                <a:spcPct val="95000"/>
              </a:lnSpc>
              <a:buFont typeface="Monotype Sorts"/>
              <a:buNone/>
            </a:pPr>
            <a:r>
              <a:rPr lang="pl-PL" sz="900" b="1" noProof="1">
                <a:solidFill>
                  <a:srgbClr val="1C1C1C"/>
                </a:solidFill>
                <a:latin typeface="Arial Unicode MS" pitchFamily="34" charset="-128"/>
              </a:rPr>
              <a:t>Wymiennik ciepła</a:t>
            </a:r>
          </a:p>
        </p:txBody>
      </p:sp>
      <p:sp>
        <p:nvSpPr>
          <p:cNvPr id="30732" name="Text Box 3084"/>
          <p:cNvSpPr txBox="1">
            <a:spLocks noChangeArrowheads="1"/>
          </p:cNvSpPr>
          <p:nvPr/>
        </p:nvSpPr>
        <p:spPr bwMode="auto">
          <a:xfrm>
            <a:off x="8072438" y="5214938"/>
            <a:ext cx="874712" cy="573087"/>
          </a:xfrm>
          <a:prstGeom prst="rect">
            <a:avLst/>
          </a:prstGeom>
          <a:noFill/>
          <a:ln w="9525">
            <a:noFill/>
            <a:miter lim="800000"/>
            <a:headEnd/>
            <a:tailEnd/>
          </a:ln>
        </p:spPr>
        <p:txBody>
          <a:bodyPr>
            <a:spAutoFit/>
          </a:bodyPr>
          <a:lstStyle/>
          <a:p>
            <a:pPr>
              <a:lnSpc>
                <a:spcPct val="95000"/>
              </a:lnSpc>
              <a:buFont typeface="Monotype Sorts"/>
              <a:buNone/>
            </a:pPr>
            <a:r>
              <a:rPr lang="pl-PL" sz="1100" b="1" noProof="1">
                <a:solidFill>
                  <a:srgbClr val="1C1C1C"/>
                </a:solidFill>
                <a:latin typeface="Arial Unicode MS" pitchFamily="34" charset="-128"/>
              </a:rPr>
              <a:t>Zimna woda zasilająca</a:t>
            </a:r>
          </a:p>
        </p:txBody>
      </p:sp>
      <p:sp>
        <p:nvSpPr>
          <p:cNvPr id="30733" name="Text Box 3086"/>
          <p:cNvSpPr txBox="1">
            <a:spLocks noChangeArrowheads="1"/>
          </p:cNvSpPr>
          <p:nvPr/>
        </p:nvSpPr>
        <p:spPr bwMode="auto">
          <a:xfrm>
            <a:off x="3000375" y="2928938"/>
            <a:ext cx="939800" cy="252412"/>
          </a:xfrm>
          <a:prstGeom prst="rect">
            <a:avLst/>
          </a:prstGeom>
          <a:noFill/>
          <a:ln w="9525">
            <a:noFill/>
            <a:miter lim="800000"/>
            <a:headEnd/>
            <a:tailEnd/>
          </a:ln>
        </p:spPr>
        <p:txBody>
          <a:bodyPr wrap="none">
            <a:spAutoFit/>
          </a:bodyPr>
          <a:lstStyle/>
          <a:p>
            <a:pPr>
              <a:lnSpc>
                <a:spcPct val="95000"/>
              </a:lnSpc>
              <a:buFont typeface="Monotype Sorts"/>
              <a:buNone/>
            </a:pPr>
            <a:r>
              <a:rPr lang="pl-PL" sz="1100" b="1" noProof="1">
                <a:solidFill>
                  <a:srgbClr val="1C1C1C"/>
                </a:solidFill>
                <a:latin typeface="Arial Unicode MS" pitchFamily="34" charset="-128"/>
              </a:rPr>
              <a:t>Rozdzielacz</a:t>
            </a:r>
          </a:p>
        </p:txBody>
      </p:sp>
      <p:sp>
        <p:nvSpPr>
          <p:cNvPr id="30734" name="Text Box 3090"/>
          <p:cNvSpPr txBox="1">
            <a:spLocks noChangeArrowheads="1"/>
          </p:cNvSpPr>
          <p:nvPr/>
        </p:nvSpPr>
        <p:spPr bwMode="auto">
          <a:xfrm>
            <a:off x="2000250" y="3857625"/>
            <a:ext cx="1065213" cy="252413"/>
          </a:xfrm>
          <a:prstGeom prst="rect">
            <a:avLst/>
          </a:prstGeom>
          <a:noFill/>
          <a:ln w="9525">
            <a:noFill/>
            <a:miter lim="800000"/>
            <a:headEnd/>
            <a:tailEnd/>
          </a:ln>
        </p:spPr>
        <p:txBody>
          <a:bodyPr wrap="none">
            <a:spAutoFit/>
          </a:bodyPr>
          <a:lstStyle/>
          <a:p>
            <a:pPr>
              <a:lnSpc>
                <a:spcPct val="95000"/>
              </a:lnSpc>
              <a:buFont typeface="Monotype Sorts"/>
              <a:buNone/>
            </a:pPr>
            <a:r>
              <a:rPr lang="pl-PL" sz="1100" b="1" noProof="1">
                <a:solidFill>
                  <a:srgbClr val="1C1C1C"/>
                </a:solidFill>
                <a:latin typeface="Arial Unicode MS" pitchFamily="34" charset="-128"/>
              </a:rPr>
              <a:t>Pompa glikolu</a:t>
            </a:r>
          </a:p>
        </p:txBody>
      </p:sp>
      <p:pic>
        <p:nvPicPr>
          <p:cNvPr id="30735" name="Picture 3" descr="C:\Users\Admin\Desktop\image003.jpg"/>
          <p:cNvPicPr>
            <a:picLocks noChangeAspect="1" noChangeArrowheads="1"/>
          </p:cNvPicPr>
          <p:nvPr/>
        </p:nvPicPr>
        <p:blipFill>
          <a:blip r:embed="rId4" cstate="print"/>
          <a:srcRect/>
          <a:stretch>
            <a:fillRect/>
          </a:stretch>
        </p:blipFill>
        <p:spPr bwMode="auto">
          <a:xfrm>
            <a:off x="3181350" y="6000750"/>
            <a:ext cx="5962650" cy="857250"/>
          </a:xfrm>
          <a:prstGeom prst="rect">
            <a:avLst/>
          </a:prstGeom>
          <a:noFill/>
          <a:ln w="9525">
            <a:noFill/>
            <a:miter lim="800000"/>
            <a:headEnd/>
            <a:tailEnd/>
          </a:ln>
        </p:spPr>
      </p:pic>
      <p:sp>
        <p:nvSpPr>
          <p:cNvPr id="16" name="pole tekstowe 15"/>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Ogniwa fotowoltaiczne</a:t>
            </a:r>
          </a:p>
        </p:txBody>
      </p:sp>
      <p:sp>
        <p:nvSpPr>
          <p:cNvPr id="5" name="pole tekstowe 4">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32772" name="Picture 2" descr="F:\Materiał do OZE\Grafika do OZE prezentacja\1063_medium.jpg"/>
          <p:cNvPicPr>
            <a:picLocks noChangeAspect="1" noChangeArrowheads="1"/>
          </p:cNvPicPr>
          <p:nvPr/>
        </p:nvPicPr>
        <p:blipFill>
          <a:blip r:embed="rId3" cstate="print"/>
          <a:srcRect/>
          <a:stretch>
            <a:fillRect/>
          </a:stretch>
        </p:blipFill>
        <p:spPr bwMode="auto">
          <a:xfrm>
            <a:off x="142875" y="1857375"/>
            <a:ext cx="5500688" cy="4125913"/>
          </a:xfrm>
          <a:prstGeom prst="rect">
            <a:avLst/>
          </a:prstGeom>
          <a:noFill/>
          <a:ln w="9525">
            <a:noFill/>
            <a:miter lim="800000"/>
            <a:headEnd/>
            <a:tailEnd/>
          </a:ln>
        </p:spPr>
      </p:pic>
      <p:pic>
        <p:nvPicPr>
          <p:cNvPr id="32773" name="Picture 3" descr="F:\Materiał do OZE\Grafika do OZE prezentacja\schemat.png"/>
          <p:cNvPicPr>
            <a:picLocks noChangeAspect="1" noChangeArrowheads="1"/>
          </p:cNvPicPr>
          <p:nvPr/>
        </p:nvPicPr>
        <p:blipFill>
          <a:blip r:embed="rId4" cstate="print"/>
          <a:srcRect/>
          <a:stretch>
            <a:fillRect/>
          </a:stretch>
        </p:blipFill>
        <p:spPr bwMode="auto">
          <a:xfrm>
            <a:off x="5022850" y="1428750"/>
            <a:ext cx="4121150" cy="3143250"/>
          </a:xfrm>
          <a:prstGeom prst="rect">
            <a:avLst/>
          </a:prstGeom>
          <a:noFill/>
          <a:ln w="9525">
            <a:noFill/>
            <a:miter lim="800000"/>
            <a:headEnd/>
            <a:tailEnd/>
          </a:ln>
        </p:spPr>
      </p:pic>
      <p:pic>
        <p:nvPicPr>
          <p:cNvPr id="32774" name="Picture 3" descr="C:\Users\Admin\Desktop\image003.jpg"/>
          <p:cNvPicPr>
            <a:picLocks noChangeAspect="1" noChangeArrowheads="1"/>
          </p:cNvPicPr>
          <p:nvPr/>
        </p:nvPicPr>
        <p:blipFill>
          <a:blip r:embed="rId5" cstate="print"/>
          <a:srcRect/>
          <a:stretch>
            <a:fillRect/>
          </a:stretch>
        </p:blipFill>
        <p:spPr bwMode="auto">
          <a:xfrm>
            <a:off x="3181350" y="6000750"/>
            <a:ext cx="5962650" cy="857250"/>
          </a:xfrm>
          <a:prstGeom prst="rect">
            <a:avLst/>
          </a:prstGeom>
          <a:noFill/>
          <a:ln w="9525">
            <a:noFill/>
            <a:miter lim="800000"/>
            <a:headEnd/>
            <a:tailEnd/>
          </a:ln>
        </p:spPr>
      </p:pic>
      <p:sp>
        <p:nvSpPr>
          <p:cNvPr id="7" name="pole tekstowe 6"/>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Ogniwa fotowoltaiczne</a:t>
            </a:r>
          </a:p>
        </p:txBody>
      </p:sp>
      <p:sp>
        <p:nvSpPr>
          <p:cNvPr id="5" name="pole tekstowe 4">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33796" name="Picture 2" descr="F:\Materiał do OZE\Grafika do OZE prezentacja\fotowoltaika na statku2.gif"/>
          <p:cNvPicPr>
            <a:picLocks noChangeAspect="1" noChangeArrowheads="1"/>
          </p:cNvPicPr>
          <p:nvPr/>
        </p:nvPicPr>
        <p:blipFill>
          <a:blip r:embed="rId3" cstate="print"/>
          <a:srcRect/>
          <a:stretch>
            <a:fillRect/>
          </a:stretch>
        </p:blipFill>
        <p:spPr bwMode="auto">
          <a:xfrm>
            <a:off x="571500" y="1714500"/>
            <a:ext cx="4711700" cy="3533775"/>
          </a:xfrm>
          <a:prstGeom prst="rect">
            <a:avLst/>
          </a:prstGeom>
          <a:noFill/>
          <a:ln w="9525">
            <a:noFill/>
            <a:miter lim="800000"/>
            <a:headEnd/>
            <a:tailEnd/>
          </a:ln>
        </p:spPr>
      </p:pic>
      <p:pic>
        <p:nvPicPr>
          <p:cNvPr id="33797" name="Picture 5" descr="C:\Users\Laptop\Desktop\lampa foltaiczna.jpg"/>
          <p:cNvPicPr>
            <a:picLocks noChangeAspect="1" noChangeArrowheads="1"/>
          </p:cNvPicPr>
          <p:nvPr/>
        </p:nvPicPr>
        <p:blipFill>
          <a:blip r:embed="rId4" cstate="print"/>
          <a:srcRect/>
          <a:stretch>
            <a:fillRect/>
          </a:stretch>
        </p:blipFill>
        <p:spPr bwMode="auto">
          <a:xfrm>
            <a:off x="5357813" y="1643063"/>
            <a:ext cx="3143250" cy="3552825"/>
          </a:xfrm>
          <a:prstGeom prst="rect">
            <a:avLst/>
          </a:prstGeom>
          <a:noFill/>
          <a:ln w="9525">
            <a:noFill/>
            <a:miter lim="800000"/>
            <a:headEnd/>
            <a:tailEnd/>
          </a:ln>
        </p:spPr>
      </p:pic>
      <p:sp>
        <p:nvSpPr>
          <p:cNvPr id="10" name="pole tekstowe 9"/>
          <p:cNvSpPr txBox="1"/>
          <p:nvPr/>
        </p:nvSpPr>
        <p:spPr>
          <a:xfrm>
            <a:off x="500063" y="5429250"/>
            <a:ext cx="4572000" cy="307975"/>
          </a:xfrm>
          <a:prstGeom prst="rect">
            <a:avLst/>
          </a:prstGeom>
          <a:noFill/>
        </p:spPr>
        <p:txBody>
          <a:bodyPr>
            <a:spAutoFit/>
          </a:bodyPr>
          <a:lstStyle/>
          <a:p>
            <a:pPr>
              <a:defRPr/>
            </a:pPr>
            <a:r>
              <a:rPr lang="pl-PL" sz="1400" dirty="0">
                <a:solidFill>
                  <a:schemeClr val="accent6">
                    <a:lumMod val="50000"/>
                  </a:schemeClr>
                </a:solidFill>
                <a:latin typeface="Arial" charset="0"/>
                <a:cs typeface="Arial" charset="0"/>
              </a:rPr>
              <a:t>Ogniwo do zasilania instalacji elektrycznej żaglówki</a:t>
            </a:r>
          </a:p>
        </p:txBody>
      </p:sp>
      <p:sp>
        <p:nvSpPr>
          <p:cNvPr id="11" name="pole tekstowe 10"/>
          <p:cNvSpPr txBox="1"/>
          <p:nvPr/>
        </p:nvSpPr>
        <p:spPr>
          <a:xfrm>
            <a:off x="5857875" y="5214938"/>
            <a:ext cx="3143250" cy="738187"/>
          </a:xfrm>
          <a:prstGeom prst="rect">
            <a:avLst/>
          </a:prstGeom>
          <a:noFill/>
        </p:spPr>
        <p:txBody>
          <a:bodyPr>
            <a:spAutoFit/>
          </a:bodyPr>
          <a:lstStyle/>
          <a:p>
            <a:pPr>
              <a:defRPr/>
            </a:pPr>
            <a:r>
              <a:rPr lang="pl-PL" sz="1400" dirty="0">
                <a:solidFill>
                  <a:schemeClr val="accent6">
                    <a:lumMod val="50000"/>
                  </a:schemeClr>
                </a:solidFill>
                <a:latin typeface="Arial" charset="0"/>
                <a:cs typeface="Arial" charset="0"/>
              </a:rPr>
              <a:t>Lampa fotowoltaiczna do oświetlania ulic, placów gospodarczych, magazynowych itp..</a:t>
            </a:r>
          </a:p>
        </p:txBody>
      </p:sp>
      <p:pic>
        <p:nvPicPr>
          <p:cNvPr id="33800" name="Picture 3" descr="C:\Users\Admin\Desktop\image003.jpg"/>
          <p:cNvPicPr>
            <a:picLocks noChangeAspect="1" noChangeArrowheads="1"/>
          </p:cNvPicPr>
          <p:nvPr/>
        </p:nvPicPr>
        <p:blipFill>
          <a:blip r:embed="rId5" cstate="print"/>
          <a:srcRect/>
          <a:stretch>
            <a:fillRect/>
          </a:stretch>
        </p:blipFill>
        <p:spPr bwMode="auto">
          <a:xfrm>
            <a:off x="3181350" y="6000750"/>
            <a:ext cx="5962650" cy="857250"/>
          </a:xfrm>
          <a:prstGeom prst="rect">
            <a:avLst/>
          </a:prstGeom>
          <a:noFill/>
          <a:ln w="9525">
            <a:noFill/>
            <a:miter lim="800000"/>
            <a:headEnd/>
            <a:tailEnd/>
          </a:ln>
        </p:spPr>
      </p:pic>
      <p:sp>
        <p:nvSpPr>
          <p:cNvPr id="9" name="pole tekstowe 8"/>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Elektrownia wodna</a:t>
            </a:r>
          </a:p>
        </p:txBody>
      </p:sp>
      <p:sp>
        <p:nvSpPr>
          <p:cNvPr id="5" name="pole tekstowe 4">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sp>
        <p:nvSpPr>
          <p:cNvPr id="6" name="pole tekstowe 5"/>
          <p:cNvSpPr txBox="1"/>
          <p:nvPr/>
        </p:nvSpPr>
        <p:spPr>
          <a:xfrm>
            <a:off x="357188" y="5286375"/>
            <a:ext cx="8572500" cy="738188"/>
          </a:xfrm>
          <a:prstGeom prst="rect">
            <a:avLst/>
          </a:prstGeom>
          <a:noFill/>
        </p:spPr>
        <p:txBody>
          <a:bodyPr>
            <a:spAutoFit/>
          </a:bodyPr>
          <a:lstStyle/>
          <a:p>
            <a:pPr>
              <a:defRPr/>
            </a:pPr>
            <a:r>
              <a:rPr lang="pl-PL" sz="1400" i="1" dirty="0">
                <a:solidFill>
                  <a:schemeClr val="accent6">
                    <a:lumMod val="50000"/>
                  </a:schemeClr>
                </a:solidFill>
                <a:latin typeface="Arial" charset="0"/>
                <a:cs typeface="Arial" charset="0"/>
              </a:rPr>
              <a:t>Przepływ wody, a więc i ilość wytwarzanego prądu, reguluje się za pomocą śluz. Woda poruszając łopatki turbiny napędza generator. Ten zaś wytwarza prąd i przesyła go do publicznej sieci energetycznej, lub na użytek własny producenta, w przypadku MEW</a:t>
            </a:r>
            <a:endParaRPr lang="pl-PL" sz="1400" dirty="0">
              <a:solidFill>
                <a:schemeClr val="accent6">
                  <a:lumMod val="50000"/>
                </a:schemeClr>
              </a:solidFill>
              <a:latin typeface="Arial" charset="0"/>
              <a:cs typeface="Arial" charset="0"/>
            </a:endParaRPr>
          </a:p>
        </p:txBody>
      </p:sp>
      <p:pic>
        <p:nvPicPr>
          <p:cNvPr id="35845" name="Obraz 6" descr="elektrownia.jpg"/>
          <p:cNvPicPr>
            <a:picLocks noChangeAspect="1"/>
          </p:cNvPicPr>
          <p:nvPr/>
        </p:nvPicPr>
        <p:blipFill>
          <a:blip r:embed="rId3" cstate="print"/>
          <a:srcRect/>
          <a:stretch>
            <a:fillRect/>
          </a:stretch>
        </p:blipFill>
        <p:spPr bwMode="auto">
          <a:xfrm>
            <a:off x="2000250" y="1571625"/>
            <a:ext cx="4976813" cy="3695700"/>
          </a:xfrm>
          <a:prstGeom prst="rect">
            <a:avLst/>
          </a:prstGeom>
          <a:noFill/>
          <a:ln w="9525">
            <a:noFill/>
            <a:miter lim="800000"/>
            <a:headEnd/>
            <a:tailEnd/>
          </a:ln>
        </p:spPr>
      </p:pic>
      <p:sp>
        <p:nvSpPr>
          <p:cNvPr id="8" name="pole tekstowe 7"/>
          <p:cNvSpPr txBox="1"/>
          <p:nvPr/>
        </p:nvSpPr>
        <p:spPr>
          <a:xfrm>
            <a:off x="5715000" y="3429000"/>
            <a:ext cx="571500"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Śluza</a:t>
            </a:r>
          </a:p>
        </p:txBody>
      </p:sp>
      <p:sp>
        <p:nvSpPr>
          <p:cNvPr id="9" name="pole tekstowe 8"/>
          <p:cNvSpPr txBox="1"/>
          <p:nvPr/>
        </p:nvSpPr>
        <p:spPr>
          <a:xfrm>
            <a:off x="4786313" y="2643188"/>
            <a:ext cx="785812" cy="246062"/>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Generator</a:t>
            </a:r>
          </a:p>
        </p:txBody>
      </p:sp>
      <p:sp>
        <p:nvSpPr>
          <p:cNvPr id="10" name="pole tekstowe 9"/>
          <p:cNvSpPr txBox="1"/>
          <p:nvPr/>
        </p:nvSpPr>
        <p:spPr>
          <a:xfrm>
            <a:off x="3714750" y="4143375"/>
            <a:ext cx="642938"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Turbina</a:t>
            </a:r>
          </a:p>
        </p:txBody>
      </p:sp>
      <p:sp>
        <p:nvSpPr>
          <p:cNvPr id="11" name="pole tekstowe 10"/>
          <p:cNvSpPr txBox="1"/>
          <p:nvPr/>
        </p:nvSpPr>
        <p:spPr>
          <a:xfrm>
            <a:off x="2571750" y="2286000"/>
            <a:ext cx="571500"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Śluza</a:t>
            </a:r>
          </a:p>
        </p:txBody>
      </p:sp>
      <p:sp>
        <p:nvSpPr>
          <p:cNvPr id="12" name="pole tekstowe 11"/>
          <p:cNvSpPr txBox="1"/>
          <p:nvPr/>
        </p:nvSpPr>
        <p:spPr>
          <a:xfrm>
            <a:off x="3214688" y="1785938"/>
            <a:ext cx="1000125" cy="246062"/>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Transformator</a:t>
            </a:r>
          </a:p>
        </p:txBody>
      </p:sp>
      <p:pic>
        <p:nvPicPr>
          <p:cNvPr id="35851" name="Picture 3" descr="C:\Users\Admin\Desktop\image003.jpg"/>
          <p:cNvPicPr>
            <a:picLocks noChangeAspect="1" noChangeArrowheads="1"/>
          </p:cNvPicPr>
          <p:nvPr/>
        </p:nvPicPr>
        <p:blipFill>
          <a:blip r:embed="rId4" cstate="print"/>
          <a:srcRect/>
          <a:stretch>
            <a:fillRect/>
          </a:stretch>
        </p:blipFill>
        <p:spPr bwMode="auto">
          <a:xfrm>
            <a:off x="3181350" y="6000750"/>
            <a:ext cx="5962650" cy="857250"/>
          </a:xfrm>
          <a:prstGeom prst="rect">
            <a:avLst/>
          </a:prstGeom>
          <a:noFill/>
          <a:ln w="9525">
            <a:noFill/>
            <a:miter lim="800000"/>
            <a:headEnd/>
            <a:tailEnd/>
          </a:ln>
        </p:spPr>
      </p:pic>
      <p:sp>
        <p:nvSpPr>
          <p:cNvPr id="14" name="pole tekstowe 13"/>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14313" y="1143000"/>
            <a:ext cx="8786812" cy="1230313"/>
          </a:xfrm>
          <a:prstGeom prst="rect">
            <a:avLst/>
          </a:prstGeom>
          <a:noFill/>
        </p:spPr>
        <p:txBody>
          <a:bodyPr>
            <a:spAutoFit/>
          </a:bodyPr>
          <a:lstStyle/>
          <a:p>
            <a:pPr algn="ctr" fontAlgn="auto">
              <a:spcBef>
                <a:spcPts val="0"/>
              </a:spcBef>
              <a:spcAft>
                <a:spcPts val="0"/>
              </a:spcAft>
              <a:defRPr/>
            </a:pPr>
            <a:r>
              <a:rPr lang="pl-PL" b="1" dirty="0">
                <a:solidFill>
                  <a:schemeClr val="accent3">
                    <a:lumMod val="50000"/>
                  </a:schemeClr>
                </a:solidFill>
                <a:latin typeface="+mn-lt"/>
                <a:cs typeface="+mn-cs"/>
              </a:rPr>
              <a:t>Biomasa</a:t>
            </a:r>
          </a:p>
          <a:p>
            <a:pPr fontAlgn="auto">
              <a:spcBef>
                <a:spcPts val="0"/>
              </a:spcBef>
              <a:spcAft>
                <a:spcPts val="0"/>
              </a:spcAft>
              <a:defRPr/>
            </a:pPr>
            <a:r>
              <a:rPr lang="pl-PL" sz="1400" dirty="0">
                <a:solidFill>
                  <a:schemeClr val="accent3">
                    <a:lumMod val="50000"/>
                  </a:schemeClr>
                </a:solidFill>
                <a:latin typeface="+mn-lt"/>
                <a:cs typeface="+mn-cs"/>
              </a:rPr>
              <a:t>Biomasa to najstarsze i najszerzej współcześnie wykorzystywane odnawialne źródło energii. Należą do niej zarówno odpadki z gospodarstwa domowego, jak i pozostałości po przycinaniu zieleni miejskiej, wszystkie substancje pochodzenia roślinnego lub zwierzęcego ulegające biodegradacji. </a:t>
            </a:r>
            <a:br>
              <a:rPr lang="pl-PL" sz="1400" dirty="0">
                <a:solidFill>
                  <a:schemeClr val="accent3">
                    <a:lumMod val="50000"/>
                  </a:schemeClr>
                </a:solidFill>
                <a:latin typeface="+mn-lt"/>
                <a:cs typeface="+mn-cs"/>
              </a:rPr>
            </a:br>
            <a:r>
              <a:rPr lang="pl-PL" sz="1400" dirty="0">
                <a:solidFill>
                  <a:schemeClr val="accent3">
                    <a:lumMod val="50000"/>
                  </a:schemeClr>
                </a:solidFill>
                <a:latin typeface="+mn-lt"/>
                <a:cs typeface="+mn-cs"/>
              </a:rPr>
              <a:t>Biomasą są resztki z produkcji rolnej, pozostałości z leśnictwa, odpady przemysłowe i komunalne.</a:t>
            </a:r>
          </a:p>
        </p:txBody>
      </p:sp>
      <p:grpSp>
        <p:nvGrpSpPr>
          <p:cNvPr id="4099" name="Grupa 41"/>
          <p:cNvGrpSpPr>
            <a:grpSpLocks/>
          </p:cNvGrpSpPr>
          <p:nvPr/>
        </p:nvGrpSpPr>
        <p:grpSpPr bwMode="auto">
          <a:xfrm>
            <a:off x="3143250" y="2500313"/>
            <a:ext cx="2428875" cy="857250"/>
            <a:chOff x="3143250" y="2500313"/>
            <a:chExt cx="2428875" cy="857250"/>
          </a:xfrm>
        </p:grpSpPr>
        <p:sp>
          <p:nvSpPr>
            <p:cNvPr id="5" name="Elipsa 4">
              <a:hlinkClick r:id="rId3" action="ppaction://hlinksldjump"/>
            </p:cNvPr>
            <p:cNvSpPr/>
            <p:nvPr/>
          </p:nvSpPr>
          <p:spPr>
            <a:xfrm>
              <a:off x="3143250" y="2500313"/>
              <a:ext cx="2428875" cy="85725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6" name="pole tekstowe 5"/>
            <p:cNvSpPr txBox="1"/>
            <p:nvPr/>
          </p:nvSpPr>
          <p:spPr>
            <a:xfrm>
              <a:off x="3500438" y="2714625"/>
              <a:ext cx="1785937" cy="523875"/>
            </a:xfrm>
            <a:prstGeom prst="rect">
              <a:avLst/>
            </a:prstGeom>
            <a:noFill/>
          </p:spPr>
          <p:txBody>
            <a:bodyPr>
              <a:spAutoFit/>
            </a:bodyPr>
            <a:lstStyle/>
            <a:p>
              <a:pPr algn="ctr" fontAlgn="auto">
                <a:spcBef>
                  <a:spcPts val="0"/>
                </a:spcBef>
                <a:spcAft>
                  <a:spcPts val="0"/>
                </a:spcAft>
                <a:defRPr/>
              </a:pPr>
              <a:r>
                <a:rPr lang="pl-PL" sz="1400" dirty="0">
                  <a:solidFill>
                    <a:schemeClr val="accent2">
                      <a:lumMod val="50000"/>
                    </a:schemeClr>
                  </a:solidFill>
                  <a:latin typeface="+mn-lt"/>
                  <a:cs typeface="+mn-cs"/>
                  <a:hlinkClick r:id="rId4" action="ppaction://hlinksldjump"/>
                </a:rPr>
                <a:t>Kotły do spalania</a:t>
              </a:r>
              <a:br>
                <a:rPr lang="pl-PL" sz="1400" dirty="0">
                  <a:solidFill>
                    <a:schemeClr val="accent2">
                      <a:lumMod val="50000"/>
                    </a:schemeClr>
                  </a:solidFill>
                  <a:latin typeface="+mn-lt"/>
                  <a:cs typeface="+mn-cs"/>
                  <a:hlinkClick r:id="rId4" action="ppaction://hlinksldjump"/>
                </a:rPr>
              </a:br>
              <a:r>
                <a:rPr lang="pl-PL" sz="1400" dirty="0">
                  <a:solidFill>
                    <a:schemeClr val="accent2">
                      <a:lumMod val="50000"/>
                    </a:schemeClr>
                  </a:solidFill>
                  <a:latin typeface="+mn-lt"/>
                  <a:cs typeface="+mn-cs"/>
                  <a:hlinkClick r:id="rId4" action="ppaction://hlinksldjump"/>
                </a:rPr>
                <a:t>biomasy</a:t>
              </a:r>
              <a:endParaRPr lang="pl-PL" sz="1400" dirty="0">
                <a:solidFill>
                  <a:schemeClr val="accent2">
                    <a:lumMod val="50000"/>
                  </a:schemeClr>
                </a:solidFill>
                <a:latin typeface="+mn-lt"/>
                <a:cs typeface="+mn-cs"/>
              </a:endParaRPr>
            </a:p>
          </p:txBody>
        </p:sp>
      </p:grpSp>
      <p:grpSp>
        <p:nvGrpSpPr>
          <p:cNvPr id="4100" name="Grupa 9"/>
          <p:cNvGrpSpPr>
            <a:grpSpLocks/>
          </p:cNvGrpSpPr>
          <p:nvPr/>
        </p:nvGrpSpPr>
        <p:grpSpPr bwMode="auto">
          <a:xfrm>
            <a:off x="285750" y="3786188"/>
            <a:ext cx="928688" cy="387350"/>
            <a:chOff x="785786" y="3571876"/>
            <a:chExt cx="928694" cy="386904"/>
          </a:xfrm>
        </p:grpSpPr>
        <p:sp>
          <p:nvSpPr>
            <p:cNvPr id="7" name="Prostokąt zaokrąglony 6"/>
            <p:cNvSpPr/>
            <p:nvPr/>
          </p:nvSpPr>
          <p:spPr>
            <a:xfrm>
              <a:off x="785786" y="3571876"/>
              <a:ext cx="928694" cy="38690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fontAlgn="auto">
                <a:spcBef>
                  <a:spcPts val="0"/>
                </a:spcBef>
                <a:spcAft>
                  <a:spcPts val="0"/>
                </a:spcAft>
                <a:defRPr/>
              </a:pPr>
              <a:endParaRPr lang="pl-PL"/>
            </a:p>
          </p:txBody>
        </p:sp>
        <p:sp>
          <p:nvSpPr>
            <p:cNvPr id="8" name="pole tekstowe 7"/>
            <p:cNvSpPr txBox="1"/>
            <p:nvPr/>
          </p:nvSpPr>
          <p:spPr>
            <a:xfrm>
              <a:off x="857224" y="3643231"/>
              <a:ext cx="857256" cy="256879"/>
            </a:xfrm>
            <a:prstGeom prst="rect">
              <a:avLst/>
            </a:prstGeom>
            <a:noFill/>
          </p:spPr>
          <p:txBody>
            <a:bodyPr lIns="36000" tIns="36000" rIns="36000" bIns="36000">
              <a:spAutoFit/>
            </a:bodyPr>
            <a:lstStyle/>
            <a:p>
              <a:pPr algn="ctr" fontAlgn="auto">
                <a:spcBef>
                  <a:spcPts val="0"/>
                </a:spcBef>
                <a:spcAft>
                  <a:spcPts val="0"/>
                </a:spcAft>
                <a:defRPr/>
              </a:pPr>
              <a:r>
                <a:rPr lang="pl-PL" sz="1200" dirty="0">
                  <a:solidFill>
                    <a:schemeClr val="accent2">
                      <a:lumMod val="50000"/>
                    </a:schemeClr>
                  </a:solidFill>
                  <a:latin typeface="+mn-lt"/>
                  <a:cs typeface="+mn-cs"/>
                  <a:hlinkClick r:id="rId3" action="ppaction://hlinksldjump"/>
                </a:rPr>
                <a:t>Urzędy</a:t>
              </a:r>
              <a:endParaRPr lang="pl-PL" sz="1200" dirty="0">
                <a:solidFill>
                  <a:schemeClr val="accent2">
                    <a:lumMod val="50000"/>
                  </a:schemeClr>
                </a:solidFill>
                <a:latin typeface="+mn-lt"/>
                <a:cs typeface="+mn-cs"/>
              </a:endParaRPr>
            </a:p>
          </p:txBody>
        </p:sp>
      </p:grpSp>
      <p:grpSp>
        <p:nvGrpSpPr>
          <p:cNvPr id="4101" name="Grupa 10"/>
          <p:cNvGrpSpPr>
            <a:grpSpLocks/>
          </p:cNvGrpSpPr>
          <p:nvPr/>
        </p:nvGrpSpPr>
        <p:grpSpPr bwMode="auto">
          <a:xfrm>
            <a:off x="1428750" y="3786188"/>
            <a:ext cx="1714500" cy="387350"/>
            <a:chOff x="785786" y="3571876"/>
            <a:chExt cx="1785950" cy="386904"/>
          </a:xfrm>
        </p:grpSpPr>
        <p:sp>
          <p:nvSpPr>
            <p:cNvPr id="12" name="Prostokąt zaokrąglony 11"/>
            <p:cNvSpPr/>
            <p:nvPr/>
          </p:nvSpPr>
          <p:spPr>
            <a:xfrm>
              <a:off x="785786" y="3571876"/>
              <a:ext cx="1785950" cy="38690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fontAlgn="auto">
                <a:spcBef>
                  <a:spcPts val="0"/>
                </a:spcBef>
                <a:spcAft>
                  <a:spcPts val="0"/>
                </a:spcAft>
                <a:defRPr/>
              </a:pPr>
              <a:endParaRPr lang="pl-PL"/>
            </a:p>
          </p:txBody>
        </p:sp>
        <p:sp>
          <p:nvSpPr>
            <p:cNvPr id="13" name="pole tekstowe 12"/>
            <p:cNvSpPr txBox="1"/>
            <p:nvPr/>
          </p:nvSpPr>
          <p:spPr>
            <a:xfrm>
              <a:off x="928001" y="3643231"/>
              <a:ext cx="1501521" cy="256879"/>
            </a:xfrm>
            <a:prstGeom prst="rect">
              <a:avLst/>
            </a:prstGeom>
            <a:noFill/>
          </p:spPr>
          <p:txBody>
            <a:bodyPr lIns="36000" tIns="36000" rIns="36000" bIns="36000">
              <a:spAutoFit/>
            </a:bodyPr>
            <a:lstStyle/>
            <a:p>
              <a:pPr algn="ctr" fontAlgn="auto">
                <a:spcBef>
                  <a:spcPts val="0"/>
                </a:spcBef>
                <a:spcAft>
                  <a:spcPts val="0"/>
                </a:spcAft>
                <a:defRPr/>
              </a:pPr>
              <a:r>
                <a:rPr lang="pl-PL" sz="1200" dirty="0">
                  <a:solidFill>
                    <a:schemeClr val="accent2">
                      <a:lumMod val="50000"/>
                    </a:schemeClr>
                  </a:solidFill>
                  <a:latin typeface="+mn-lt"/>
                  <a:cs typeface="+mn-cs"/>
                  <a:hlinkClick r:id="rId4" action="ppaction://hlinksldjump"/>
                </a:rPr>
                <a:t>Ośrodki wczasowe</a:t>
              </a:r>
              <a:endParaRPr lang="pl-PL" sz="1200" dirty="0">
                <a:solidFill>
                  <a:schemeClr val="accent2">
                    <a:lumMod val="50000"/>
                  </a:schemeClr>
                </a:solidFill>
                <a:latin typeface="+mn-lt"/>
                <a:cs typeface="+mn-cs"/>
              </a:endParaRPr>
            </a:p>
          </p:txBody>
        </p:sp>
      </p:grpSp>
      <p:grpSp>
        <p:nvGrpSpPr>
          <p:cNvPr id="4102" name="Grupa 26"/>
          <p:cNvGrpSpPr>
            <a:grpSpLocks/>
          </p:cNvGrpSpPr>
          <p:nvPr/>
        </p:nvGrpSpPr>
        <p:grpSpPr bwMode="auto">
          <a:xfrm>
            <a:off x="3286125" y="3786188"/>
            <a:ext cx="1643063" cy="387350"/>
            <a:chOff x="785786" y="3571876"/>
            <a:chExt cx="1785950" cy="386904"/>
          </a:xfrm>
        </p:grpSpPr>
        <p:sp>
          <p:nvSpPr>
            <p:cNvPr id="28" name="Prostokąt zaokrąglony 27"/>
            <p:cNvSpPr/>
            <p:nvPr/>
          </p:nvSpPr>
          <p:spPr>
            <a:xfrm>
              <a:off x="785786" y="3571876"/>
              <a:ext cx="1785950" cy="38690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fontAlgn="auto">
                <a:spcBef>
                  <a:spcPts val="0"/>
                </a:spcBef>
                <a:spcAft>
                  <a:spcPts val="0"/>
                </a:spcAft>
                <a:defRPr/>
              </a:pPr>
              <a:endParaRPr lang="pl-PL"/>
            </a:p>
          </p:txBody>
        </p:sp>
        <p:sp>
          <p:nvSpPr>
            <p:cNvPr id="29" name="pole tekstowe 28"/>
            <p:cNvSpPr txBox="1"/>
            <p:nvPr/>
          </p:nvSpPr>
          <p:spPr>
            <a:xfrm>
              <a:off x="863437" y="3643231"/>
              <a:ext cx="1642728" cy="256879"/>
            </a:xfrm>
            <a:prstGeom prst="rect">
              <a:avLst/>
            </a:prstGeom>
            <a:noFill/>
          </p:spPr>
          <p:txBody>
            <a:bodyPr lIns="36000" tIns="36000" rIns="36000" bIns="36000">
              <a:spAutoFit/>
            </a:bodyPr>
            <a:lstStyle/>
            <a:p>
              <a:pPr algn="ctr" fontAlgn="auto">
                <a:spcBef>
                  <a:spcPts val="0"/>
                </a:spcBef>
                <a:spcAft>
                  <a:spcPts val="0"/>
                </a:spcAft>
                <a:defRPr/>
              </a:pPr>
              <a:r>
                <a:rPr lang="pl-PL" sz="1200" dirty="0">
                  <a:solidFill>
                    <a:schemeClr val="accent2">
                      <a:lumMod val="50000"/>
                    </a:schemeClr>
                  </a:solidFill>
                  <a:latin typeface="+mn-lt"/>
                  <a:cs typeface="+mn-cs"/>
                </a:rPr>
                <a:t>Uczelnie, szkoły</a:t>
              </a:r>
            </a:p>
          </p:txBody>
        </p:sp>
      </p:grpSp>
      <p:grpSp>
        <p:nvGrpSpPr>
          <p:cNvPr id="4103" name="Grupa 29"/>
          <p:cNvGrpSpPr>
            <a:grpSpLocks/>
          </p:cNvGrpSpPr>
          <p:nvPr/>
        </p:nvGrpSpPr>
        <p:grpSpPr bwMode="auto">
          <a:xfrm>
            <a:off x="5072063" y="3786188"/>
            <a:ext cx="1571625" cy="387350"/>
            <a:chOff x="785786" y="3571876"/>
            <a:chExt cx="1785950" cy="386904"/>
          </a:xfrm>
        </p:grpSpPr>
        <p:sp>
          <p:nvSpPr>
            <p:cNvPr id="31" name="Prostokąt zaokrąglony 30"/>
            <p:cNvSpPr/>
            <p:nvPr/>
          </p:nvSpPr>
          <p:spPr>
            <a:xfrm>
              <a:off x="785786" y="3571876"/>
              <a:ext cx="1785950" cy="38690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fontAlgn="auto">
                <a:spcBef>
                  <a:spcPts val="0"/>
                </a:spcBef>
                <a:spcAft>
                  <a:spcPts val="0"/>
                </a:spcAft>
                <a:defRPr/>
              </a:pPr>
              <a:endParaRPr lang="pl-PL"/>
            </a:p>
          </p:txBody>
        </p:sp>
        <p:sp>
          <p:nvSpPr>
            <p:cNvPr id="32" name="pole tekstowe 31"/>
            <p:cNvSpPr txBox="1"/>
            <p:nvPr/>
          </p:nvSpPr>
          <p:spPr>
            <a:xfrm>
              <a:off x="948145" y="3643231"/>
              <a:ext cx="1475664" cy="256879"/>
            </a:xfrm>
            <a:prstGeom prst="rect">
              <a:avLst/>
            </a:prstGeom>
            <a:noFill/>
          </p:spPr>
          <p:txBody>
            <a:bodyPr lIns="36000" tIns="36000" rIns="36000" bIns="36000">
              <a:spAutoFit/>
            </a:bodyPr>
            <a:lstStyle/>
            <a:p>
              <a:pPr algn="ctr" fontAlgn="auto">
                <a:spcBef>
                  <a:spcPts val="0"/>
                </a:spcBef>
                <a:spcAft>
                  <a:spcPts val="0"/>
                </a:spcAft>
                <a:defRPr/>
              </a:pPr>
              <a:r>
                <a:rPr lang="pl-PL" sz="1200" dirty="0">
                  <a:solidFill>
                    <a:schemeClr val="accent2">
                      <a:lumMod val="50000"/>
                    </a:schemeClr>
                  </a:solidFill>
                  <a:latin typeface="+mn-lt"/>
                  <a:cs typeface="+mn-cs"/>
                </a:rPr>
                <a:t>Bloki mieszkalne</a:t>
              </a:r>
            </a:p>
          </p:txBody>
        </p:sp>
      </p:grpSp>
      <p:grpSp>
        <p:nvGrpSpPr>
          <p:cNvPr id="4104" name="Grupa 32"/>
          <p:cNvGrpSpPr>
            <a:grpSpLocks/>
          </p:cNvGrpSpPr>
          <p:nvPr/>
        </p:nvGrpSpPr>
        <p:grpSpPr bwMode="auto">
          <a:xfrm>
            <a:off x="6786563" y="3786188"/>
            <a:ext cx="2071687" cy="387350"/>
            <a:chOff x="785786" y="3571876"/>
            <a:chExt cx="1785950" cy="386904"/>
          </a:xfrm>
        </p:grpSpPr>
        <p:sp>
          <p:nvSpPr>
            <p:cNvPr id="34" name="Prostokąt zaokrąglony 33"/>
            <p:cNvSpPr/>
            <p:nvPr/>
          </p:nvSpPr>
          <p:spPr>
            <a:xfrm>
              <a:off x="785786" y="3571876"/>
              <a:ext cx="1785950" cy="38690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fontAlgn="auto">
                <a:spcBef>
                  <a:spcPts val="0"/>
                </a:spcBef>
                <a:spcAft>
                  <a:spcPts val="0"/>
                </a:spcAft>
                <a:defRPr/>
              </a:pPr>
              <a:endParaRPr lang="pl-PL"/>
            </a:p>
          </p:txBody>
        </p:sp>
        <p:sp>
          <p:nvSpPr>
            <p:cNvPr id="35" name="pole tekstowe 34"/>
            <p:cNvSpPr txBox="1"/>
            <p:nvPr/>
          </p:nvSpPr>
          <p:spPr>
            <a:xfrm>
              <a:off x="948642" y="3643231"/>
              <a:ext cx="1475291" cy="256879"/>
            </a:xfrm>
            <a:prstGeom prst="rect">
              <a:avLst/>
            </a:prstGeom>
            <a:noFill/>
          </p:spPr>
          <p:txBody>
            <a:bodyPr lIns="36000" tIns="36000" rIns="36000" bIns="36000" anchor="ctr" anchorCtr="1">
              <a:spAutoFit/>
            </a:bodyPr>
            <a:lstStyle/>
            <a:p>
              <a:pPr algn="ctr" fontAlgn="auto">
                <a:spcBef>
                  <a:spcPts val="0"/>
                </a:spcBef>
                <a:spcAft>
                  <a:spcPts val="0"/>
                </a:spcAft>
                <a:defRPr/>
              </a:pPr>
              <a:r>
                <a:rPr lang="pl-PL" sz="1200" dirty="0">
                  <a:solidFill>
                    <a:schemeClr val="accent2">
                      <a:lumMod val="50000"/>
                    </a:schemeClr>
                  </a:solidFill>
                  <a:latin typeface="+mn-lt"/>
                  <a:cs typeface="+mn-cs"/>
                </a:rPr>
                <a:t>Budynki jednorodzinne</a:t>
              </a:r>
            </a:p>
          </p:txBody>
        </p:sp>
      </p:grpSp>
      <p:cxnSp>
        <p:nvCxnSpPr>
          <p:cNvPr id="43" name="Łącznik prosty ze strzałką 42"/>
          <p:cNvCxnSpPr/>
          <p:nvPr/>
        </p:nvCxnSpPr>
        <p:spPr>
          <a:xfrm rot="10800000" flipV="1">
            <a:off x="928688" y="3143250"/>
            <a:ext cx="2357437" cy="571500"/>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Łącznik prosty ze strzałką 48"/>
          <p:cNvCxnSpPr>
            <a:stCxn id="5" idx="3"/>
          </p:cNvCxnSpPr>
          <p:nvPr/>
        </p:nvCxnSpPr>
        <p:spPr>
          <a:xfrm rot="5400000">
            <a:off x="2722563" y="2938462"/>
            <a:ext cx="482600" cy="1069975"/>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Łącznik prosty ze strzałką 51"/>
          <p:cNvCxnSpPr/>
          <p:nvPr/>
        </p:nvCxnSpPr>
        <p:spPr>
          <a:xfrm rot="16200000" flipH="1">
            <a:off x="4035425" y="3535363"/>
            <a:ext cx="357187" cy="1588"/>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Łącznik prosty ze strzałką 58"/>
          <p:cNvCxnSpPr>
            <a:stCxn id="5" idx="5"/>
          </p:cNvCxnSpPr>
          <p:nvPr/>
        </p:nvCxnSpPr>
        <p:spPr>
          <a:xfrm rot="16200000" flipH="1">
            <a:off x="5304631" y="3144044"/>
            <a:ext cx="536575" cy="712788"/>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p:cNvCxnSpPr/>
          <p:nvPr/>
        </p:nvCxnSpPr>
        <p:spPr>
          <a:xfrm>
            <a:off x="5429250" y="3143250"/>
            <a:ext cx="2357438" cy="554038"/>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Nawias klamrowy zamykający 66"/>
          <p:cNvSpPr/>
          <p:nvPr/>
        </p:nvSpPr>
        <p:spPr>
          <a:xfrm>
            <a:off x="571472" y="4286256"/>
            <a:ext cx="214314" cy="571504"/>
          </a:xfrm>
          <a:prstGeom prst="rightBrace">
            <a:avLst/>
          </a:prstGeom>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l-PL"/>
          </a:p>
        </p:txBody>
      </p:sp>
      <p:grpSp>
        <p:nvGrpSpPr>
          <p:cNvPr id="4111" name="Grupa 85"/>
          <p:cNvGrpSpPr>
            <a:grpSpLocks/>
          </p:cNvGrpSpPr>
          <p:nvPr/>
        </p:nvGrpSpPr>
        <p:grpSpPr bwMode="auto">
          <a:xfrm>
            <a:off x="428625" y="4357688"/>
            <a:ext cx="8358188" cy="1285875"/>
            <a:chOff x="428596" y="4357694"/>
            <a:chExt cx="8358246" cy="1285879"/>
          </a:xfrm>
        </p:grpSpPr>
        <p:grpSp>
          <p:nvGrpSpPr>
            <p:cNvPr id="4116" name="Grupa 35"/>
            <p:cNvGrpSpPr>
              <a:grpSpLocks/>
            </p:cNvGrpSpPr>
            <p:nvPr/>
          </p:nvGrpSpPr>
          <p:grpSpPr bwMode="auto">
            <a:xfrm>
              <a:off x="5000628" y="5143512"/>
              <a:ext cx="1428760" cy="500061"/>
              <a:chOff x="428596" y="4643451"/>
              <a:chExt cx="1428760" cy="500061"/>
            </a:xfrm>
          </p:grpSpPr>
          <p:sp>
            <p:nvSpPr>
              <p:cNvPr id="18" name="Prostokąt zaokrąglony 17"/>
              <p:cNvSpPr/>
              <p:nvPr/>
            </p:nvSpPr>
            <p:spPr>
              <a:xfrm>
                <a:off x="428596" y="4643447"/>
                <a:ext cx="1428760" cy="500065"/>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9" name="pole tekstowe 18"/>
              <p:cNvSpPr txBox="1"/>
              <p:nvPr/>
            </p:nvSpPr>
            <p:spPr>
              <a:xfrm>
                <a:off x="500035" y="4714885"/>
                <a:ext cx="1319221" cy="369888"/>
              </a:xfrm>
              <a:prstGeom prst="rect">
                <a:avLst/>
              </a:prstGeom>
              <a:noFill/>
            </p:spPr>
            <p:txBody>
              <a:bodyPr lIns="0" tIns="0" rIns="0" bIns="0" anchor="ctr" anchorCtr="1">
                <a:spAutoFit/>
              </a:bodyPr>
              <a:lstStyle/>
              <a:p>
                <a:pPr algn="ctr" fontAlgn="auto">
                  <a:spcBef>
                    <a:spcPts val="0"/>
                  </a:spcBef>
                  <a:spcAft>
                    <a:spcPts val="0"/>
                  </a:spcAft>
                  <a:defRPr/>
                </a:pPr>
                <a:r>
                  <a:rPr lang="pl-PL" sz="1200" dirty="0">
                    <a:solidFill>
                      <a:schemeClr val="accent3">
                        <a:lumMod val="50000"/>
                      </a:schemeClr>
                    </a:solidFill>
                    <a:latin typeface="+mn-lt"/>
                    <a:cs typeface="+mn-cs"/>
                  </a:rPr>
                  <a:t>Centralne</a:t>
                </a:r>
                <a:br>
                  <a:rPr lang="pl-PL" sz="1200" dirty="0">
                    <a:solidFill>
                      <a:schemeClr val="accent3">
                        <a:lumMod val="50000"/>
                      </a:schemeClr>
                    </a:solidFill>
                    <a:latin typeface="+mn-lt"/>
                    <a:cs typeface="+mn-cs"/>
                  </a:rPr>
                </a:br>
                <a:r>
                  <a:rPr lang="pl-PL" sz="1200" dirty="0">
                    <a:solidFill>
                      <a:schemeClr val="accent3">
                        <a:lumMod val="50000"/>
                      </a:schemeClr>
                    </a:solidFill>
                    <a:latin typeface="+mn-lt"/>
                    <a:cs typeface="+mn-cs"/>
                  </a:rPr>
                  <a:t>ogrzewanie</a:t>
                </a:r>
              </a:p>
            </p:txBody>
          </p:sp>
        </p:grpSp>
        <p:grpSp>
          <p:nvGrpSpPr>
            <p:cNvPr id="4117" name="Grupa 36"/>
            <p:cNvGrpSpPr>
              <a:grpSpLocks/>
            </p:cNvGrpSpPr>
            <p:nvPr/>
          </p:nvGrpSpPr>
          <p:grpSpPr bwMode="auto">
            <a:xfrm>
              <a:off x="2214546" y="5143512"/>
              <a:ext cx="1428760" cy="500061"/>
              <a:chOff x="428596" y="4643451"/>
              <a:chExt cx="1428760" cy="500061"/>
            </a:xfrm>
          </p:grpSpPr>
          <p:sp>
            <p:nvSpPr>
              <p:cNvPr id="38" name="Prostokąt zaokrąglony 37"/>
              <p:cNvSpPr/>
              <p:nvPr/>
            </p:nvSpPr>
            <p:spPr>
              <a:xfrm>
                <a:off x="428596" y="4643447"/>
                <a:ext cx="1428760" cy="500065"/>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9" name="pole tekstowe 38"/>
              <p:cNvSpPr txBox="1"/>
              <p:nvPr/>
            </p:nvSpPr>
            <p:spPr>
              <a:xfrm>
                <a:off x="500033" y="4714885"/>
                <a:ext cx="1319222" cy="369888"/>
              </a:xfrm>
              <a:prstGeom prst="rect">
                <a:avLst/>
              </a:prstGeom>
              <a:noFill/>
            </p:spPr>
            <p:txBody>
              <a:bodyPr lIns="0" tIns="0" rIns="0" bIns="0" anchor="ctr" anchorCtr="1">
                <a:spAutoFit/>
              </a:bodyPr>
              <a:lstStyle/>
              <a:p>
                <a:pPr algn="ctr" fontAlgn="auto">
                  <a:spcBef>
                    <a:spcPts val="0"/>
                  </a:spcBef>
                  <a:spcAft>
                    <a:spcPts val="0"/>
                  </a:spcAft>
                  <a:defRPr/>
                </a:pPr>
                <a:r>
                  <a:rPr lang="pl-PL" sz="1200" dirty="0">
                    <a:solidFill>
                      <a:schemeClr val="accent3">
                        <a:lumMod val="50000"/>
                      </a:schemeClr>
                    </a:solidFill>
                    <a:latin typeface="+mn-lt"/>
                    <a:cs typeface="+mn-cs"/>
                  </a:rPr>
                  <a:t>Ciepła woda użytkowa</a:t>
                </a:r>
              </a:p>
            </p:txBody>
          </p:sp>
        </p:grpSp>
        <p:sp>
          <p:nvSpPr>
            <p:cNvPr id="68" name="Nawias klamrowy otwierający 67"/>
            <p:cNvSpPr/>
            <p:nvPr/>
          </p:nvSpPr>
          <p:spPr>
            <a:xfrm rot="16200000">
              <a:off x="4464844" y="321446"/>
              <a:ext cx="285751" cy="8358246"/>
            </a:xfrm>
            <a:prstGeom prst="leftBrace">
              <a:avLst>
                <a:gd name="adj1" fmla="val 49933"/>
                <a:gd name="adj2" fmla="val 48099"/>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l-PL"/>
            </a:p>
          </p:txBody>
        </p:sp>
        <p:cxnSp>
          <p:nvCxnSpPr>
            <p:cNvPr id="69" name="Łącznik prosty ze strzałką 68"/>
            <p:cNvCxnSpPr>
              <a:stCxn id="68" idx="1"/>
            </p:cNvCxnSpPr>
            <p:nvPr/>
          </p:nvCxnSpPr>
          <p:spPr>
            <a:xfrm rot="5400000">
              <a:off x="3509955" y="4133854"/>
              <a:ext cx="428626" cy="1447810"/>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71" name="Łącznik prosty ze strzałką 70"/>
          <p:cNvCxnSpPr>
            <a:stCxn id="68" idx="1"/>
          </p:cNvCxnSpPr>
          <p:nvPr/>
        </p:nvCxnSpPr>
        <p:spPr>
          <a:xfrm rot="16200000" flipH="1">
            <a:off x="4867275" y="4224338"/>
            <a:ext cx="428625" cy="1266825"/>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pole tekstowe 39">
            <a:hlinkClick r:id="rId5" action="ppaction://hlinksldjump"/>
          </p:cNvPr>
          <p:cNvSpPr txBox="1"/>
          <p:nvPr/>
        </p:nvSpPr>
        <p:spPr>
          <a:xfrm>
            <a:off x="214313" y="6143625"/>
            <a:ext cx="785812" cy="246063"/>
          </a:xfrm>
          <a:prstGeom prst="rect">
            <a:avLst/>
          </a:prstGeom>
          <a:noFill/>
        </p:spPr>
        <p:txBody>
          <a:bodyPr>
            <a:spAutoFit/>
          </a:bodyPr>
          <a:lstStyle/>
          <a:p>
            <a:pPr fontAlgn="auto">
              <a:spcBef>
                <a:spcPts val="0"/>
              </a:spcBef>
              <a:spcAft>
                <a:spcPts val="0"/>
              </a:spcAft>
              <a:defRPr/>
            </a:pPr>
            <a:r>
              <a:rPr lang="pl-PL" sz="1000" dirty="0">
                <a:solidFill>
                  <a:schemeClr val="accent6">
                    <a:lumMod val="50000"/>
                  </a:schemeClr>
                </a:solidFill>
                <a:latin typeface="+mn-lt"/>
                <a:cs typeface="+mn-cs"/>
              </a:rPr>
              <a:t>Spis treści</a:t>
            </a:r>
          </a:p>
        </p:txBody>
      </p:sp>
      <p:pic>
        <p:nvPicPr>
          <p:cNvPr id="4114" name="Picture 3" descr="C:\Users\Admin\Desktop\image003.jpg"/>
          <p:cNvPicPr>
            <a:picLocks noChangeAspect="1" noChangeArrowheads="1"/>
          </p:cNvPicPr>
          <p:nvPr/>
        </p:nvPicPr>
        <p:blipFill>
          <a:blip r:embed="rId6" cstate="print"/>
          <a:srcRect/>
          <a:stretch>
            <a:fillRect/>
          </a:stretch>
        </p:blipFill>
        <p:spPr bwMode="auto">
          <a:xfrm>
            <a:off x="3181350" y="6000750"/>
            <a:ext cx="5962650" cy="857250"/>
          </a:xfrm>
          <a:prstGeom prst="rect">
            <a:avLst/>
          </a:prstGeom>
          <a:noFill/>
          <a:ln w="9525">
            <a:noFill/>
            <a:miter lim="800000"/>
            <a:headEnd/>
            <a:tailEnd/>
          </a:ln>
        </p:spPr>
      </p:pic>
      <p:sp>
        <p:nvSpPr>
          <p:cNvPr id="42" name="pole tekstowe 41"/>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Elektrownia wodna</a:t>
            </a:r>
          </a:p>
        </p:txBody>
      </p:sp>
      <p:sp>
        <p:nvSpPr>
          <p:cNvPr id="5" name="pole tekstowe 4">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36868" name="Picture 2" descr="F:\Materiał do OZE\FOTO1\BabiTaElektrowniaWodna.jpg"/>
          <p:cNvPicPr>
            <a:picLocks noChangeAspect="1" noChangeArrowheads="1"/>
          </p:cNvPicPr>
          <p:nvPr/>
        </p:nvPicPr>
        <p:blipFill>
          <a:blip r:embed="rId3" cstate="print"/>
          <a:srcRect/>
          <a:stretch>
            <a:fillRect/>
          </a:stretch>
        </p:blipFill>
        <p:spPr bwMode="auto">
          <a:xfrm>
            <a:off x="500063" y="1571625"/>
            <a:ext cx="5167312" cy="3875088"/>
          </a:xfrm>
          <a:prstGeom prst="rect">
            <a:avLst/>
          </a:prstGeom>
          <a:noFill/>
          <a:ln w="9525">
            <a:noFill/>
            <a:miter lim="800000"/>
            <a:headEnd/>
            <a:tailEnd/>
          </a:ln>
        </p:spPr>
      </p:pic>
      <p:pic>
        <p:nvPicPr>
          <p:cNvPr id="36869" name="Picture 4" descr="C:\Users\Laptop\Desktop\normal_rygol2.jpg"/>
          <p:cNvPicPr>
            <a:picLocks noChangeAspect="1" noChangeArrowheads="1"/>
          </p:cNvPicPr>
          <p:nvPr/>
        </p:nvPicPr>
        <p:blipFill>
          <a:blip r:embed="rId4" cstate="print"/>
          <a:srcRect/>
          <a:stretch>
            <a:fillRect/>
          </a:stretch>
        </p:blipFill>
        <p:spPr bwMode="auto">
          <a:xfrm>
            <a:off x="5786438" y="1571625"/>
            <a:ext cx="2928937" cy="3857625"/>
          </a:xfrm>
          <a:prstGeom prst="rect">
            <a:avLst/>
          </a:prstGeom>
          <a:noFill/>
          <a:ln w="9525">
            <a:noFill/>
            <a:miter lim="800000"/>
            <a:headEnd/>
            <a:tailEnd/>
          </a:ln>
        </p:spPr>
      </p:pic>
      <p:sp>
        <p:nvSpPr>
          <p:cNvPr id="8" name="pole tekstowe 7"/>
          <p:cNvSpPr txBox="1"/>
          <p:nvPr/>
        </p:nvSpPr>
        <p:spPr>
          <a:xfrm>
            <a:off x="500063" y="5572125"/>
            <a:ext cx="3000375" cy="276225"/>
          </a:xfrm>
          <a:prstGeom prst="rect">
            <a:avLst/>
          </a:prstGeom>
          <a:noFill/>
        </p:spPr>
        <p:txBody>
          <a:bodyPr>
            <a:spAutoFit/>
          </a:bodyPr>
          <a:lstStyle/>
          <a:p>
            <a:pPr>
              <a:defRPr/>
            </a:pPr>
            <a:r>
              <a:rPr lang="pl-PL" sz="1200" dirty="0">
                <a:solidFill>
                  <a:schemeClr val="accent6">
                    <a:lumMod val="50000"/>
                  </a:schemeClr>
                </a:solidFill>
                <a:latin typeface="Arial" charset="0"/>
                <a:cs typeface="Arial" charset="0"/>
              </a:rPr>
              <a:t>Jedna z wielu małych elektrowni wodnych</a:t>
            </a:r>
          </a:p>
        </p:txBody>
      </p:sp>
      <p:sp>
        <p:nvSpPr>
          <p:cNvPr id="9" name="pole tekstowe 8"/>
          <p:cNvSpPr txBox="1"/>
          <p:nvPr/>
        </p:nvSpPr>
        <p:spPr>
          <a:xfrm>
            <a:off x="5857875" y="5572125"/>
            <a:ext cx="3000375" cy="276225"/>
          </a:xfrm>
          <a:prstGeom prst="rect">
            <a:avLst/>
          </a:prstGeom>
          <a:noFill/>
        </p:spPr>
        <p:txBody>
          <a:bodyPr>
            <a:spAutoFit/>
          </a:bodyPr>
          <a:lstStyle/>
          <a:p>
            <a:pPr>
              <a:defRPr/>
            </a:pPr>
            <a:r>
              <a:rPr lang="pl-PL" sz="1200" dirty="0">
                <a:solidFill>
                  <a:schemeClr val="accent6">
                    <a:lumMod val="50000"/>
                  </a:schemeClr>
                </a:solidFill>
                <a:latin typeface="Arial" charset="0"/>
                <a:cs typeface="Arial" charset="0"/>
              </a:rPr>
              <a:t>Generator prądotwórczy o mocy 37 MW</a:t>
            </a:r>
          </a:p>
        </p:txBody>
      </p:sp>
      <p:pic>
        <p:nvPicPr>
          <p:cNvPr id="36872" name="Picture 3" descr="C:\Users\Admin\Desktop\image003.jpg"/>
          <p:cNvPicPr>
            <a:picLocks noChangeAspect="1" noChangeArrowheads="1"/>
          </p:cNvPicPr>
          <p:nvPr/>
        </p:nvPicPr>
        <p:blipFill>
          <a:blip r:embed="rId5" cstate="print"/>
          <a:srcRect/>
          <a:stretch>
            <a:fillRect/>
          </a:stretch>
        </p:blipFill>
        <p:spPr bwMode="auto">
          <a:xfrm>
            <a:off x="3181350" y="6000750"/>
            <a:ext cx="5962650" cy="857250"/>
          </a:xfrm>
          <a:prstGeom prst="rect">
            <a:avLst/>
          </a:prstGeom>
          <a:noFill/>
          <a:ln w="9525">
            <a:noFill/>
            <a:miter lim="800000"/>
            <a:headEnd/>
            <a:tailEnd/>
          </a:ln>
        </p:spPr>
      </p:pic>
      <p:sp>
        <p:nvSpPr>
          <p:cNvPr id="11" name="pole tekstowe 10"/>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Elektrownia wodna</a:t>
            </a:r>
          </a:p>
        </p:txBody>
      </p:sp>
      <p:sp>
        <p:nvSpPr>
          <p:cNvPr id="5" name="pole tekstowe 4">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37892" name="Picture 2" descr="F:\Materiał do OZE\FOTO1\Żydowo.JPG"/>
          <p:cNvPicPr>
            <a:picLocks noChangeAspect="1" noChangeArrowheads="1"/>
          </p:cNvPicPr>
          <p:nvPr/>
        </p:nvPicPr>
        <p:blipFill>
          <a:blip r:embed="rId3" cstate="print"/>
          <a:srcRect/>
          <a:stretch>
            <a:fillRect/>
          </a:stretch>
        </p:blipFill>
        <p:spPr bwMode="auto">
          <a:xfrm>
            <a:off x="250825" y="1484313"/>
            <a:ext cx="6408738" cy="4159250"/>
          </a:xfrm>
          <a:prstGeom prst="rect">
            <a:avLst/>
          </a:prstGeom>
          <a:noFill/>
          <a:ln w="9525">
            <a:noFill/>
            <a:miter lim="800000"/>
            <a:headEnd/>
            <a:tailEnd/>
          </a:ln>
        </p:spPr>
      </p:pic>
      <p:pic>
        <p:nvPicPr>
          <p:cNvPr id="37893" name="Picture 3" descr="F:\Materiał do OZE\FOTO1\Żur.JPG"/>
          <p:cNvPicPr>
            <a:picLocks noChangeAspect="1" noChangeArrowheads="1"/>
          </p:cNvPicPr>
          <p:nvPr/>
        </p:nvPicPr>
        <p:blipFill>
          <a:blip r:embed="rId4" cstate="print"/>
          <a:srcRect/>
          <a:stretch>
            <a:fillRect/>
          </a:stretch>
        </p:blipFill>
        <p:spPr bwMode="auto">
          <a:xfrm>
            <a:off x="5795963" y="1484313"/>
            <a:ext cx="2928937" cy="4176712"/>
          </a:xfrm>
          <a:prstGeom prst="rect">
            <a:avLst/>
          </a:prstGeom>
          <a:noFill/>
          <a:ln w="9525">
            <a:noFill/>
            <a:miter lim="800000"/>
            <a:headEnd/>
            <a:tailEnd/>
          </a:ln>
        </p:spPr>
      </p:pic>
      <p:sp>
        <p:nvSpPr>
          <p:cNvPr id="8" name="pole tekstowe 7"/>
          <p:cNvSpPr txBox="1"/>
          <p:nvPr/>
        </p:nvSpPr>
        <p:spPr>
          <a:xfrm>
            <a:off x="250825" y="5732463"/>
            <a:ext cx="4143375" cy="307975"/>
          </a:xfrm>
          <a:prstGeom prst="rect">
            <a:avLst/>
          </a:prstGeom>
          <a:noFill/>
        </p:spPr>
        <p:txBody>
          <a:bodyPr>
            <a:spAutoFit/>
          </a:bodyPr>
          <a:lstStyle/>
          <a:p>
            <a:pPr>
              <a:defRPr/>
            </a:pPr>
            <a:r>
              <a:rPr lang="pl-PL" sz="1400" dirty="0">
                <a:solidFill>
                  <a:schemeClr val="accent6">
                    <a:lumMod val="50000"/>
                  </a:schemeClr>
                </a:solidFill>
                <a:latin typeface="Arial" charset="0"/>
                <a:cs typeface="Arial" charset="0"/>
              </a:rPr>
              <a:t>Elektrownia pompowo – szczytowa w Żydowie</a:t>
            </a:r>
          </a:p>
        </p:txBody>
      </p:sp>
      <p:sp>
        <p:nvSpPr>
          <p:cNvPr id="9" name="pole tekstowe 8"/>
          <p:cNvSpPr txBox="1"/>
          <p:nvPr/>
        </p:nvSpPr>
        <p:spPr>
          <a:xfrm>
            <a:off x="5724525" y="5732463"/>
            <a:ext cx="3000375" cy="307975"/>
          </a:xfrm>
          <a:prstGeom prst="rect">
            <a:avLst/>
          </a:prstGeom>
          <a:noFill/>
        </p:spPr>
        <p:txBody>
          <a:bodyPr>
            <a:spAutoFit/>
          </a:bodyPr>
          <a:lstStyle/>
          <a:p>
            <a:pPr>
              <a:defRPr/>
            </a:pPr>
            <a:r>
              <a:rPr lang="pl-PL" sz="1400" dirty="0">
                <a:solidFill>
                  <a:schemeClr val="accent6">
                    <a:lumMod val="50000"/>
                  </a:schemeClr>
                </a:solidFill>
                <a:latin typeface="Arial" charset="0"/>
                <a:cs typeface="Arial" charset="0"/>
              </a:rPr>
              <a:t>Elektrownia Żur – hala generatorów</a:t>
            </a:r>
          </a:p>
        </p:txBody>
      </p:sp>
      <p:pic>
        <p:nvPicPr>
          <p:cNvPr id="37896" name="Picture 3" descr="C:\Users\Admin\Desktop\image003.jpg"/>
          <p:cNvPicPr>
            <a:picLocks noChangeAspect="1" noChangeArrowheads="1"/>
          </p:cNvPicPr>
          <p:nvPr/>
        </p:nvPicPr>
        <p:blipFill>
          <a:blip r:embed="rId5" cstate="print"/>
          <a:srcRect/>
          <a:stretch>
            <a:fillRect/>
          </a:stretch>
        </p:blipFill>
        <p:spPr bwMode="auto">
          <a:xfrm>
            <a:off x="3181350" y="6000750"/>
            <a:ext cx="5962650" cy="857250"/>
          </a:xfrm>
          <a:prstGeom prst="rect">
            <a:avLst/>
          </a:prstGeom>
          <a:noFill/>
          <a:ln w="9525">
            <a:noFill/>
            <a:miter lim="800000"/>
            <a:headEnd/>
            <a:tailEnd/>
          </a:ln>
        </p:spPr>
      </p:pic>
      <p:sp>
        <p:nvSpPr>
          <p:cNvPr id="11" name="pole tekstowe 10"/>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Pompa ciepła</a:t>
            </a:r>
          </a:p>
        </p:txBody>
      </p:sp>
      <p:sp>
        <p:nvSpPr>
          <p:cNvPr id="5" name="pole tekstowe 4">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38916" name="Picture 6" descr="C:\Users\Laptop\Desktop\FOTO1\pompa%20ciepla.jpg"/>
          <p:cNvPicPr>
            <a:picLocks noChangeAspect="1" noChangeArrowheads="1"/>
          </p:cNvPicPr>
          <p:nvPr/>
        </p:nvPicPr>
        <p:blipFill>
          <a:blip r:embed="rId3" cstate="print"/>
          <a:srcRect/>
          <a:stretch>
            <a:fillRect/>
          </a:stretch>
        </p:blipFill>
        <p:spPr bwMode="auto">
          <a:xfrm>
            <a:off x="4071938" y="1571625"/>
            <a:ext cx="4857750" cy="4089400"/>
          </a:xfrm>
          <a:prstGeom prst="rect">
            <a:avLst/>
          </a:prstGeom>
          <a:noFill/>
          <a:ln w="9525">
            <a:noFill/>
            <a:miter lim="800000"/>
            <a:headEnd/>
            <a:tailEnd/>
          </a:ln>
        </p:spPr>
      </p:pic>
      <p:pic>
        <p:nvPicPr>
          <p:cNvPr id="38917" name="Picture 7" descr="C:\Users\Laptop\Desktop\FOTO1\pompa2.jpg"/>
          <p:cNvPicPr>
            <a:picLocks noChangeAspect="1" noChangeArrowheads="1"/>
          </p:cNvPicPr>
          <p:nvPr/>
        </p:nvPicPr>
        <p:blipFill>
          <a:blip r:embed="rId4" cstate="print"/>
          <a:srcRect/>
          <a:stretch>
            <a:fillRect/>
          </a:stretch>
        </p:blipFill>
        <p:spPr bwMode="auto">
          <a:xfrm>
            <a:off x="642938" y="1571625"/>
            <a:ext cx="2643187" cy="2287588"/>
          </a:xfrm>
          <a:prstGeom prst="rect">
            <a:avLst/>
          </a:prstGeom>
          <a:noFill/>
          <a:ln w="9525">
            <a:noFill/>
            <a:miter lim="800000"/>
            <a:headEnd/>
            <a:tailEnd/>
          </a:ln>
        </p:spPr>
      </p:pic>
      <p:pic>
        <p:nvPicPr>
          <p:cNvPr id="38918" name="Picture 9" descr="C:\Users\Laptop\Desktop\FOTO1\pompa3.jpg"/>
          <p:cNvPicPr>
            <a:picLocks noChangeAspect="1" noChangeArrowheads="1"/>
          </p:cNvPicPr>
          <p:nvPr/>
        </p:nvPicPr>
        <p:blipFill>
          <a:blip r:embed="rId5" cstate="print"/>
          <a:srcRect/>
          <a:stretch>
            <a:fillRect/>
          </a:stretch>
        </p:blipFill>
        <p:spPr bwMode="auto">
          <a:xfrm>
            <a:off x="142875" y="3857625"/>
            <a:ext cx="1951038" cy="1776413"/>
          </a:xfrm>
          <a:prstGeom prst="rect">
            <a:avLst/>
          </a:prstGeom>
          <a:noFill/>
          <a:ln w="9525">
            <a:noFill/>
            <a:miter lim="800000"/>
            <a:headEnd/>
            <a:tailEnd/>
          </a:ln>
        </p:spPr>
      </p:pic>
      <p:pic>
        <p:nvPicPr>
          <p:cNvPr id="38919" name="Picture 10" descr="C:\Users\Laptop\Desktop\FOTO1\pompa1.jpg"/>
          <p:cNvPicPr>
            <a:picLocks noChangeAspect="1" noChangeArrowheads="1"/>
          </p:cNvPicPr>
          <p:nvPr/>
        </p:nvPicPr>
        <p:blipFill>
          <a:blip r:embed="rId6" cstate="print"/>
          <a:srcRect/>
          <a:stretch>
            <a:fillRect/>
          </a:stretch>
        </p:blipFill>
        <p:spPr bwMode="auto">
          <a:xfrm>
            <a:off x="2143125" y="4286250"/>
            <a:ext cx="1851025" cy="1500188"/>
          </a:xfrm>
          <a:prstGeom prst="rect">
            <a:avLst/>
          </a:prstGeom>
          <a:noFill/>
          <a:ln w="9525">
            <a:noFill/>
            <a:miter lim="800000"/>
            <a:headEnd/>
            <a:tailEnd/>
          </a:ln>
        </p:spPr>
      </p:pic>
      <p:sp>
        <p:nvSpPr>
          <p:cNvPr id="11" name="pole tekstowe 10"/>
          <p:cNvSpPr txBox="1"/>
          <p:nvPr/>
        </p:nvSpPr>
        <p:spPr>
          <a:xfrm>
            <a:off x="142875" y="5643563"/>
            <a:ext cx="2357438" cy="276225"/>
          </a:xfrm>
          <a:prstGeom prst="rect">
            <a:avLst/>
          </a:prstGeom>
          <a:noFill/>
        </p:spPr>
        <p:txBody>
          <a:bodyPr>
            <a:spAutoFit/>
          </a:bodyPr>
          <a:lstStyle/>
          <a:p>
            <a:pPr>
              <a:defRPr/>
            </a:pPr>
            <a:r>
              <a:rPr lang="pl-PL" sz="1200" dirty="0">
                <a:solidFill>
                  <a:schemeClr val="accent6">
                    <a:lumMod val="50000"/>
                  </a:schemeClr>
                </a:solidFill>
                <a:latin typeface="Arial" charset="0"/>
                <a:cs typeface="Arial" charset="0"/>
              </a:rPr>
              <a:t>Różne rodzaje wymienników</a:t>
            </a:r>
          </a:p>
        </p:txBody>
      </p:sp>
      <p:sp>
        <p:nvSpPr>
          <p:cNvPr id="12" name="pole tekstowe 11"/>
          <p:cNvSpPr txBox="1"/>
          <p:nvPr/>
        </p:nvSpPr>
        <p:spPr>
          <a:xfrm>
            <a:off x="5651500" y="5661025"/>
            <a:ext cx="2071688" cy="276225"/>
          </a:xfrm>
          <a:prstGeom prst="rect">
            <a:avLst/>
          </a:prstGeom>
          <a:noFill/>
        </p:spPr>
        <p:txBody>
          <a:bodyPr>
            <a:spAutoFit/>
          </a:bodyPr>
          <a:lstStyle/>
          <a:p>
            <a:pPr>
              <a:defRPr/>
            </a:pPr>
            <a:r>
              <a:rPr lang="pl-PL" sz="1200" dirty="0">
                <a:solidFill>
                  <a:schemeClr val="accent6">
                    <a:lumMod val="50000"/>
                  </a:schemeClr>
                </a:solidFill>
                <a:latin typeface="Arial" charset="0"/>
                <a:cs typeface="Arial" charset="0"/>
              </a:rPr>
              <a:t>Zasada działania - schemat</a:t>
            </a:r>
          </a:p>
        </p:txBody>
      </p:sp>
      <p:pic>
        <p:nvPicPr>
          <p:cNvPr id="38923" name="Picture 3" descr="C:\Users\Admin\Desktop\image003.jpg"/>
          <p:cNvPicPr>
            <a:picLocks noChangeAspect="1" noChangeArrowheads="1"/>
          </p:cNvPicPr>
          <p:nvPr/>
        </p:nvPicPr>
        <p:blipFill>
          <a:blip r:embed="rId7" cstate="print"/>
          <a:srcRect/>
          <a:stretch>
            <a:fillRect/>
          </a:stretch>
        </p:blipFill>
        <p:spPr bwMode="auto">
          <a:xfrm>
            <a:off x="3181350" y="6000750"/>
            <a:ext cx="5962650" cy="857250"/>
          </a:xfrm>
          <a:prstGeom prst="rect">
            <a:avLst/>
          </a:prstGeom>
          <a:noFill/>
          <a:ln w="9525">
            <a:noFill/>
            <a:miter lim="800000"/>
            <a:headEnd/>
            <a:tailEnd/>
          </a:ln>
        </p:spPr>
      </p:pic>
      <p:sp>
        <p:nvSpPr>
          <p:cNvPr id="15" name="pole tekstowe 14"/>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369888"/>
          </a:xfrm>
          <a:prstGeom prst="rect">
            <a:avLst/>
          </a:prstGeom>
          <a:noFill/>
        </p:spPr>
        <p:txBody>
          <a:bodyPr>
            <a:spAutoFit/>
          </a:bodyPr>
          <a:lstStyle/>
          <a:p>
            <a:pPr algn="ctr">
              <a:defRPr/>
            </a:pPr>
            <a:r>
              <a:rPr lang="pl-PL" dirty="0">
                <a:solidFill>
                  <a:schemeClr val="accent3">
                    <a:lumMod val="50000"/>
                  </a:schemeClr>
                </a:solidFill>
                <a:latin typeface="Arial" charset="0"/>
                <a:cs typeface="Arial" charset="0"/>
              </a:rPr>
              <a:t>Geotermalne zakłady ciepłownicze</a:t>
            </a:r>
          </a:p>
        </p:txBody>
      </p:sp>
      <p:sp>
        <p:nvSpPr>
          <p:cNvPr id="5" name="pole tekstowe 4">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40964" name="Obraz 5" descr="podhale2.jpg"/>
          <p:cNvPicPr>
            <a:picLocks noChangeAspect="1"/>
          </p:cNvPicPr>
          <p:nvPr/>
        </p:nvPicPr>
        <p:blipFill>
          <a:blip r:embed="rId3" cstate="print"/>
          <a:srcRect/>
          <a:stretch>
            <a:fillRect/>
          </a:stretch>
        </p:blipFill>
        <p:spPr bwMode="auto">
          <a:xfrm>
            <a:off x="4932363" y="1484313"/>
            <a:ext cx="3875087" cy="4405312"/>
          </a:xfrm>
          <a:prstGeom prst="rect">
            <a:avLst/>
          </a:prstGeom>
          <a:noFill/>
          <a:ln w="9525">
            <a:noFill/>
            <a:miter lim="800000"/>
            <a:headEnd/>
            <a:tailEnd/>
          </a:ln>
        </p:spPr>
      </p:pic>
      <p:pic>
        <p:nvPicPr>
          <p:cNvPr id="40965" name="Picture 2" descr="C:\Users\Laptop\Desktop\slomniki geotermia.jpg"/>
          <p:cNvPicPr>
            <a:picLocks noChangeAspect="1" noChangeArrowheads="1"/>
          </p:cNvPicPr>
          <p:nvPr/>
        </p:nvPicPr>
        <p:blipFill>
          <a:blip r:embed="rId4" cstate="print"/>
          <a:srcRect/>
          <a:stretch>
            <a:fillRect/>
          </a:stretch>
        </p:blipFill>
        <p:spPr bwMode="auto">
          <a:xfrm>
            <a:off x="214313" y="1785938"/>
            <a:ext cx="3505200" cy="2305050"/>
          </a:xfrm>
          <a:prstGeom prst="rect">
            <a:avLst/>
          </a:prstGeom>
          <a:noFill/>
          <a:ln w="9525">
            <a:noFill/>
            <a:miter lim="800000"/>
            <a:headEnd/>
            <a:tailEnd/>
          </a:ln>
        </p:spPr>
      </p:pic>
      <p:pic>
        <p:nvPicPr>
          <p:cNvPr id="40966" name="Picture 4" descr="http://mineralne.pgi.gov.pl/u_files/mszczon__w.JPG"/>
          <p:cNvPicPr>
            <a:picLocks noChangeAspect="1" noChangeArrowheads="1"/>
          </p:cNvPicPr>
          <p:nvPr/>
        </p:nvPicPr>
        <p:blipFill>
          <a:blip r:embed="rId5" cstate="print"/>
          <a:srcRect/>
          <a:stretch>
            <a:fillRect/>
          </a:stretch>
        </p:blipFill>
        <p:spPr bwMode="auto">
          <a:xfrm>
            <a:off x="1547813" y="4076700"/>
            <a:ext cx="2879725" cy="1955800"/>
          </a:xfrm>
          <a:prstGeom prst="rect">
            <a:avLst/>
          </a:prstGeom>
          <a:noFill/>
          <a:ln w="9525">
            <a:noFill/>
            <a:miter lim="800000"/>
            <a:headEnd/>
            <a:tailEnd/>
          </a:ln>
        </p:spPr>
      </p:pic>
      <p:pic>
        <p:nvPicPr>
          <p:cNvPr id="40967" name="Picture 3" descr="C:\Users\Admin\Desktop\image003.jpg"/>
          <p:cNvPicPr>
            <a:picLocks noChangeAspect="1" noChangeArrowheads="1"/>
          </p:cNvPicPr>
          <p:nvPr/>
        </p:nvPicPr>
        <p:blipFill>
          <a:blip r:embed="rId6" cstate="print"/>
          <a:srcRect/>
          <a:stretch>
            <a:fillRect/>
          </a:stretch>
        </p:blipFill>
        <p:spPr bwMode="auto">
          <a:xfrm>
            <a:off x="3181350" y="6000750"/>
            <a:ext cx="5962650" cy="857250"/>
          </a:xfrm>
          <a:prstGeom prst="rect">
            <a:avLst/>
          </a:prstGeom>
          <a:noFill/>
          <a:ln w="9525">
            <a:noFill/>
            <a:miter lim="800000"/>
            <a:headEnd/>
            <a:tailEnd/>
          </a:ln>
        </p:spPr>
      </p:pic>
      <p:sp>
        <p:nvSpPr>
          <p:cNvPr id="8" name="pole tekstowe 7"/>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11560" y="1052736"/>
            <a:ext cx="7858125" cy="461665"/>
          </a:xfrm>
          <a:prstGeom prst="rect">
            <a:avLst/>
          </a:prstGeom>
          <a:noFill/>
        </p:spPr>
        <p:txBody>
          <a:bodyPr>
            <a:spAutoFit/>
          </a:bodyPr>
          <a:lstStyle/>
          <a:p>
            <a:pPr algn="ctr"/>
            <a:r>
              <a:rPr lang="pl-PL" sz="2400" dirty="0" smtClean="0">
                <a:solidFill>
                  <a:schemeClr val="accent1">
                    <a:lumMod val="75000"/>
                  </a:schemeClr>
                </a:solidFill>
                <a:latin typeface="+mn-lt"/>
              </a:rPr>
              <a:t>Siłownia Wiatrowa </a:t>
            </a:r>
            <a:r>
              <a:rPr lang="pl-PL" sz="2400" dirty="0" err="1" smtClean="0">
                <a:solidFill>
                  <a:schemeClr val="accent1">
                    <a:lumMod val="75000"/>
                  </a:schemeClr>
                </a:solidFill>
                <a:latin typeface="+mn-lt"/>
              </a:rPr>
              <a:t>Vestas</a:t>
            </a:r>
            <a:r>
              <a:rPr lang="pl-PL" sz="2400" dirty="0" smtClean="0">
                <a:solidFill>
                  <a:schemeClr val="accent1">
                    <a:lumMod val="75000"/>
                  </a:schemeClr>
                </a:solidFill>
                <a:latin typeface="+mn-lt"/>
              </a:rPr>
              <a:t> V</a:t>
            </a:r>
            <a:r>
              <a:rPr lang="pl-PL" sz="2400" baseline="-25000" dirty="0" smtClean="0">
                <a:solidFill>
                  <a:schemeClr val="accent1">
                    <a:lumMod val="75000"/>
                  </a:schemeClr>
                </a:solidFill>
                <a:latin typeface="+mn-lt"/>
              </a:rPr>
              <a:t>52</a:t>
            </a:r>
            <a:r>
              <a:rPr lang="pl-PL" sz="2400" dirty="0" smtClean="0">
                <a:solidFill>
                  <a:schemeClr val="accent1">
                    <a:lumMod val="75000"/>
                  </a:schemeClr>
                </a:solidFill>
                <a:latin typeface="+mn-lt"/>
              </a:rPr>
              <a:t> w Uścikowie</a:t>
            </a:r>
            <a:endParaRPr lang="pl-PL" sz="2400" dirty="0">
              <a:solidFill>
                <a:schemeClr val="accent1">
                  <a:lumMod val="75000"/>
                </a:schemeClr>
              </a:solidFill>
              <a:latin typeface="+mn-lt"/>
            </a:endParaRPr>
          </a:p>
        </p:txBody>
      </p:sp>
      <p:sp>
        <p:nvSpPr>
          <p:cNvPr id="5" name="pole tekstowe 4">
            <a:hlinkClick r:id="rId2"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41988" name="Picture 3" descr="C:\Users\Admin\Desktop\image003.jpg"/>
          <p:cNvPicPr>
            <a:picLocks noChangeAspect="1" noChangeArrowheads="1"/>
          </p:cNvPicPr>
          <p:nvPr/>
        </p:nvPicPr>
        <p:blipFill>
          <a:blip r:embed="rId3" cstate="print"/>
          <a:srcRect/>
          <a:stretch>
            <a:fillRect/>
          </a:stretch>
        </p:blipFill>
        <p:spPr bwMode="auto">
          <a:xfrm>
            <a:off x="3181350" y="6000750"/>
            <a:ext cx="5962650" cy="857250"/>
          </a:xfrm>
          <a:prstGeom prst="rect">
            <a:avLst/>
          </a:prstGeom>
          <a:noFill/>
          <a:ln w="9525">
            <a:noFill/>
            <a:miter lim="800000"/>
            <a:headEnd/>
            <a:tailEnd/>
          </a:ln>
        </p:spPr>
      </p:pic>
      <p:sp>
        <p:nvSpPr>
          <p:cNvPr id="7" name="pole tekstowe 6"/>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
        <p:nvSpPr>
          <p:cNvPr id="11" name="pole tekstowe 10"/>
          <p:cNvSpPr txBox="1"/>
          <p:nvPr/>
        </p:nvSpPr>
        <p:spPr>
          <a:xfrm>
            <a:off x="3923928" y="1700808"/>
            <a:ext cx="4968552" cy="4524315"/>
          </a:xfrm>
          <a:prstGeom prst="rect">
            <a:avLst/>
          </a:prstGeom>
          <a:noFill/>
        </p:spPr>
        <p:txBody>
          <a:bodyPr wrap="square" rtlCol="0">
            <a:spAutoFit/>
          </a:bodyPr>
          <a:lstStyle/>
          <a:p>
            <a:r>
              <a:rPr lang="pl-PL" dirty="0" smtClean="0">
                <a:solidFill>
                  <a:schemeClr val="accent1">
                    <a:lumMod val="75000"/>
                  </a:schemeClr>
                </a:solidFill>
              </a:rPr>
              <a:t>Siłownia </a:t>
            </a:r>
            <a:r>
              <a:rPr lang="pl-PL" dirty="0" err="1" smtClean="0">
                <a:solidFill>
                  <a:schemeClr val="accent1">
                    <a:lumMod val="75000"/>
                  </a:schemeClr>
                </a:solidFill>
              </a:rPr>
              <a:t>Vestas</a:t>
            </a:r>
            <a:r>
              <a:rPr lang="pl-PL" dirty="0" smtClean="0">
                <a:solidFill>
                  <a:schemeClr val="accent1">
                    <a:lumMod val="75000"/>
                  </a:schemeClr>
                </a:solidFill>
              </a:rPr>
              <a:t> V</a:t>
            </a:r>
            <a:r>
              <a:rPr lang="pl-PL" baseline="-25000" dirty="0" smtClean="0">
                <a:solidFill>
                  <a:schemeClr val="accent1">
                    <a:lumMod val="75000"/>
                  </a:schemeClr>
                </a:solidFill>
              </a:rPr>
              <a:t>52</a:t>
            </a:r>
            <a:r>
              <a:rPr lang="pl-PL" dirty="0" smtClean="0">
                <a:solidFill>
                  <a:schemeClr val="accent1">
                    <a:lumMod val="75000"/>
                  </a:schemeClr>
                </a:solidFill>
              </a:rPr>
              <a:t> o mocy znamionowej </a:t>
            </a:r>
            <a:br>
              <a:rPr lang="pl-PL" dirty="0" smtClean="0">
                <a:solidFill>
                  <a:schemeClr val="accent1">
                    <a:lumMod val="75000"/>
                  </a:schemeClr>
                </a:solidFill>
              </a:rPr>
            </a:br>
            <a:r>
              <a:rPr lang="pl-PL" dirty="0" smtClean="0">
                <a:solidFill>
                  <a:schemeClr val="accent1">
                    <a:lumMod val="75000"/>
                  </a:schemeClr>
                </a:solidFill>
              </a:rPr>
              <a:t>850 </a:t>
            </a:r>
            <a:r>
              <a:rPr lang="pl-PL" dirty="0" err="1" smtClean="0">
                <a:solidFill>
                  <a:schemeClr val="accent1">
                    <a:lumMod val="75000"/>
                  </a:schemeClr>
                </a:solidFill>
              </a:rPr>
              <a:t>kW</a:t>
            </a:r>
            <a:r>
              <a:rPr lang="pl-PL" dirty="0" smtClean="0">
                <a:solidFill>
                  <a:schemeClr val="accent1">
                    <a:lumMod val="75000"/>
                  </a:schemeClr>
                </a:solidFill>
              </a:rPr>
              <a:t> wysokości wieży równej 65m znajduje się w Uścikowie Folwark (ok. 3 km od Objezierza w linii prostej).  </a:t>
            </a:r>
          </a:p>
          <a:p>
            <a:r>
              <a:rPr lang="pl-PL" dirty="0" smtClean="0">
                <a:solidFill>
                  <a:schemeClr val="accent1">
                    <a:lumMod val="75000"/>
                  </a:schemeClr>
                </a:solidFill>
              </a:rPr>
              <a:t>    V</a:t>
            </a:r>
            <a:r>
              <a:rPr lang="pl-PL" baseline="-25000" dirty="0" smtClean="0">
                <a:solidFill>
                  <a:schemeClr val="accent1">
                    <a:lumMod val="75000"/>
                  </a:schemeClr>
                </a:solidFill>
              </a:rPr>
              <a:t>52</a:t>
            </a:r>
            <a:r>
              <a:rPr lang="pl-PL" dirty="0" smtClean="0">
                <a:solidFill>
                  <a:schemeClr val="accent1">
                    <a:lumMod val="75000"/>
                  </a:schemeClr>
                </a:solidFill>
              </a:rPr>
              <a:t> może być instalowany prawie w każdej lokalizacji. </a:t>
            </a:r>
            <a:r>
              <a:rPr lang="pl-PL" dirty="0" err="1" smtClean="0">
                <a:solidFill>
                  <a:schemeClr val="accent1">
                    <a:lumMod val="75000"/>
                  </a:schemeClr>
                </a:solidFill>
              </a:rPr>
              <a:t>Vestas</a:t>
            </a:r>
            <a:r>
              <a:rPr lang="pl-PL" dirty="0" smtClean="0">
                <a:solidFill>
                  <a:schemeClr val="accent1">
                    <a:lumMod val="75000"/>
                  </a:schemeClr>
                </a:solidFill>
              </a:rPr>
              <a:t> pracował przez ostatnie 25 lat nad tym, aby poszerzyć zakres warunków przy jakich można przeobrażać wiatr w pożyteczną energię. I właśnie V</a:t>
            </a:r>
            <a:r>
              <a:rPr lang="pl-PL" baseline="-25000" dirty="0" smtClean="0">
                <a:solidFill>
                  <a:schemeClr val="accent1">
                    <a:lumMod val="75000"/>
                  </a:schemeClr>
                </a:solidFill>
              </a:rPr>
              <a:t>52</a:t>
            </a:r>
            <a:r>
              <a:rPr lang="pl-PL" dirty="0" smtClean="0">
                <a:solidFill>
                  <a:schemeClr val="accent1">
                    <a:lumMod val="75000"/>
                  </a:schemeClr>
                </a:solidFill>
              </a:rPr>
              <a:t> jest jednym </a:t>
            </a:r>
            <a:br>
              <a:rPr lang="pl-PL" dirty="0" smtClean="0">
                <a:solidFill>
                  <a:schemeClr val="accent1">
                    <a:lumMod val="75000"/>
                  </a:schemeClr>
                </a:solidFill>
              </a:rPr>
            </a:br>
            <a:r>
              <a:rPr lang="pl-PL" dirty="0" smtClean="0">
                <a:solidFill>
                  <a:schemeClr val="accent1">
                    <a:lumMod val="75000"/>
                  </a:schemeClr>
                </a:solidFill>
              </a:rPr>
              <a:t>z najbardziej uniwersalnych siłowni jakie proponuje </a:t>
            </a:r>
            <a:r>
              <a:rPr lang="pl-PL" dirty="0" err="1" smtClean="0">
                <a:solidFill>
                  <a:schemeClr val="accent1">
                    <a:lumMod val="75000"/>
                  </a:schemeClr>
                </a:solidFill>
              </a:rPr>
              <a:t>Vestas</a:t>
            </a:r>
            <a:r>
              <a:rPr lang="pl-PL" dirty="0" smtClean="0">
                <a:solidFill>
                  <a:schemeClr val="accent1">
                    <a:lumMod val="75000"/>
                  </a:schemeClr>
                </a:solidFill>
              </a:rPr>
              <a:t>. Uniwersalnym rozwiązaniem jest właśnie siłownia wiatrowa typu </a:t>
            </a:r>
            <a:r>
              <a:rPr lang="pl-PL" dirty="0" err="1" smtClean="0">
                <a:solidFill>
                  <a:schemeClr val="accent1">
                    <a:lumMod val="75000"/>
                  </a:schemeClr>
                </a:solidFill>
              </a:rPr>
              <a:t>Vestas</a:t>
            </a:r>
            <a:r>
              <a:rPr lang="pl-PL" dirty="0" smtClean="0">
                <a:solidFill>
                  <a:schemeClr val="accent1">
                    <a:lumMod val="75000"/>
                  </a:schemeClr>
                </a:solidFill>
              </a:rPr>
              <a:t> o mocy 850 </a:t>
            </a:r>
            <a:r>
              <a:rPr lang="pl-PL" dirty="0" err="1" smtClean="0">
                <a:solidFill>
                  <a:schemeClr val="accent1">
                    <a:lumMod val="75000"/>
                  </a:schemeClr>
                </a:solidFill>
              </a:rPr>
              <a:t>kW</a:t>
            </a:r>
            <a:r>
              <a:rPr lang="pl-PL" dirty="0" smtClean="0">
                <a:solidFill>
                  <a:schemeClr val="accent1">
                    <a:lumMod val="75000"/>
                  </a:schemeClr>
                </a:solidFill>
              </a:rPr>
              <a:t>.  Nadaje się ona na prawie wszystkie stanowiska o średniej </a:t>
            </a:r>
            <a:br>
              <a:rPr lang="pl-PL" dirty="0" smtClean="0">
                <a:solidFill>
                  <a:schemeClr val="accent1">
                    <a:lumMod val="75000"/>
                  </a:schemeClr>
                </a:solidFill>
              </a:rPr>
            </a:br>
            <a:r>
              <a:rPr lang="pl-PL" dirty="0" smtClean="0">
                <a:solidFill>
                  <a:schemeClr val="accent1">
                    <a:lumMod val="75000"/>
                  </a:schemeClr>
                </a:solidFill>
              </a:rPr>
              <a:t>i wysokiej wietrzności.</a:t>
            </a:r>
            <a:r>
              <a:rPr lang="pl-PL" dirty="0" smtClean="0"/>
              <a:t> </a:t>
            </a:r>
            <a:endParaRPr lang="pl-PL" dirty="0" smtClean="0">
              <a:solidFill>
                <a:schemeClr val="accent1">
                  <a:lumMod val="75000"/>
                </a:schemeClr>
              </a:solidFill>
            </a:endParaRPr>
          </a:p>
          <a:p>
            <a:endParaRPr lang="pl-PL" dirty="0"/>
          </a:p>
        </p:txBody>
      </p:sp>
      <p:pic>
        <p:nvPicPr>
          <p:cNvPr id="1028" name="Picture 4"/>
          <p:cNvPicPr>
            <a:picLocks noChangeAspect="1" noChangeArrowheads="1"/>
          </p:cNvPicPr>
          <p:nvPr/>
        </p:nvPicPr>
        <p:blipFill>
          <a:blip r:embed="rId4" cstate="print"/>
          <a:srcRect/>
          <a:stretch>
            <a:fillRect/>
          </a:stretch>
        </p:blipFill>
        <p:spPr bwMode="auto">
          <a:xfrm>
            <a:off x="395536" y="1484784"/>
            <a:ext cx="2954123" cy="4460726"/>
          </a:xfrm>
          <a:prstGeom prst="rect">
            <a:avLst/>
          </a:prstGeom>
          <a:noFill/>
          <a:ln w="9525">
            <a:noFill/>
            <a:miter lim="800000"/>
            <a:headEnd/>
            <a:tailEnd/>
          </a:ln>
        </p:spPr>
      </p:pic>
      <p:sp>
        <p:nvSpPr>
          <p:cNvPr id="8" name="pole tekstowe 7">
            <a:hlinkClick r:id="rId5" action="ppaction://hlinksldjump"/>
          </p:cNvPr>
          <p:cNvSpPr txBox="1"/>
          <p:nvPr/>
        </p:nvSpPr>
        <p:spPr>
          <a:xfrm>
            <a:off x="8001000" y="1285875"/>
            <a:ext cx="928688"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Kolejny slajd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pic>
        <p:nvPicPr>
          <p:cNvPr id="4" name="Picture 3" descr="C:\Users\Admin\Desktop\image003.jpg"/>
          <p:cNvPicPr>
            <a:picLocks noChangeAspect="1" noChangeArrowheads="1"/>
          </p:cNvPicPr>
          <p:nvPr/>
        </p:nvPicPr>
        <p:blipFill>
          <a:blip r:embed="rId2" cstate="print"/>
          <a:srcRect/>
          <a:stretch>
            <a:fillRect/>
          </a:stretch>
        </p:blipFill>
        <p:spPr bwMode="auto">
          <a:xfrm>
            <a:off x="3181350" y="6000750"/>
            <a:ext cx="5962650" cy="857250"/>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4355976" y="1916832"/>
            <a:ext cx="4541565" cy="4088430"/>
          </a:xfrm>
          <a:prstGeom prst="rect">
            <a:avLst/>
          </a:prstGeom>
          <a:noFill/>
          <a:ln w="9525">
            <a:noFill/>
            <a:miter lim="800000"/>
            <a:headEnd/>
            <a:tailEnd/>
          </a:ln>
        </p:spPr>
      </p:pic>
      <p:pic>
        <p:nvPicPr>
          <p:cNvPr id="57346" name="Picture 2"/>
          <p:cNvPicPr>
            <a:picLocks noChangeAspect="1" noChangeArrowheads="1"/>
          </p:cNvPicPr>
          <p:nvPr/>
        </p:nvPicPr>
        <p:blipFill>
          <a:blip r:embed="rId4" cstate="print"/>
          <a:srcRect/>
          <a:stretch>
            <a:fillRect/>
          </a:stretch>
        </p:blipFill>
        <p:spPr bwMode="auto">
          <a:xfrm>
            <a:off x="395536" y="980728"/>
            <a:ext cx="5002327" cy="3312368"/>
          </a:xfrm>
          <a:prstGeom prst="rect">
            <a:avLst/>
          </a:prstGeom>
          <a:noFill/>
          <a:ln w="9525">
            <a:noFill/>
            <a:miter lim="800000"/>
            <a:headEnd/>
            <a:tailEnd/>
          </a:ln>
        </p:spPr>
      </p:pic>
      <p:sp>
        <p:nvSpPr>
          <p:cNvPr id="7" name="pole tekstowe 6"/>
          <p:cNvSpPr txBox="1"/>
          <p:nvPr/>
        </p:nvSpPr>
        <p:spPr>
          <a:xfrm>
            <a:off x="323528" y="4581128"/>
            <a:ext cx="3384376" cy="1477328"/>
          </a:xfrm>
          <a:prstGeom prst="rect">
            <a:avLst/>
          </a:prstGeom>
          <a:noFill/>
        </p:spPr>
        <p:txBody>
          <a:bodyPr wrap="square" rtlCol="0">
            <a:spAutoFit/>
          </a:bodyPr>
          <a:lstStyle/>
          <a:p>
            <a:r>
              <a:rPr lang="pl-PL" dirty="0" smtClean="0">
                <a:solidFill>
                  <a:schemeClr val="accent1">
                    <a:lumMod val="75000"/>
                  </a:schemeClr>
                </a:solidFill>
              </a:rPr>
              <a:t>Generator ten zależnie od warunków wietrzności umożliwia zmiany prędkości obrotowych łopat wirnika </a:t>
            </a:r>
            <a:br>
              <a:rPr lang="pl-PL" dirty="0" smtClean="0">
                <a:solidFill>
                  <a:schemeClr val="accent1">
                    <a:lumMod val="75000"/>
                  </a:schemeClr>
                </a:solidFill>
              </a:rPr>
            </a:br>
            <a:r>
              <a:rPr lang="pl-PL" dirty="0" smtClean="0">
                <a:solidFill>
                  <a:schemeClr val="accent1">
                    <a:lumMod val="75000"/>
                  </a:schemeClr>
                </a:solidFill>
              </a:rPr>
              <a:t>w przedziale od 14-31 </a:t>
            </a:r>
            <a:r>
              <a:rPr lang="pl-PL" dirty="0" err="1" smtClean="0">
                <a:solidFill>
                  <a:schemeClr val="accent1">
                    <a:lumMod val="75000"/>
                  </a:schemeClr>
                </a:solidFill>
              </a:rPr>
              <a:t>obr</a:t>
            </a:r>
            <a:r>
              <a:rPr lang="pl-PL" dirty="0" smtClean="0">
                <a:solidFill>
                  <a:schemeClr val="accent1">
                    <a:lumMod val="75000"/>
                  </a:schemeClr>
                </a:solidFill>
              </a:rPr>
              <a:t>/min.</a:t>
            </a:r>
            <a:endParaRPr lang="pl-PL" dirty="0">
              <a:solidFill>
                <a:schemeClr val="accent1">
                  <a:lumMod val="75000"/>
                </a:schemeClr>
              </a:solidFill>
            </a:endParaRPr>
          </a:p>
        </p:txBody>
      </p:sp>
      <p:sp>
        <p:nvSpPr>
          <p:cNvPr id="8" name="pole tekstowe 7">
            <a:hlinkClick r:id="rId5"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sp>
        <p:nvSpPr>
          <p:cNvPr id="9" name="pole tekstowe 8">
            <a:hlinkClick r:id="rId6" action="ppaction://hlinksldjump"/>
          </p:cNvPr>
          <p:cNvSpPr txBox="1"/>
          <p:nvPr/>
        </p:nvSpPr>
        <p:spPr>
          <a:xfrm>
            <a:off x="8001000" y="1285875"/>
            <a:ext cx="928688"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Kolejny slajd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pic>
        <p:nvPicPr>
          <p:cNvPr id="4" name="Picture 3" descr="C:\Users\Admin\Desktop\image003.jpg"/>
          <p:cNvPicPr>
            <a:picLocks noChangeAspect="1" noChangeArrowheads="1"/>
          </p:cNvPicPr>
          <p:nvPr/>
        </p:nvPicPr>
        <p:blipFill>
          <a:blip r:embed="rId2" cstate="print"/>
          <a:srcRect/>
          <a:stretch>
            <a:fillRect/>
          </a:stretch>
        </p:blipFill>
        <p:spPr bwMode="auto">
          <a:xfrm>
            <a:off x="3181350" y="6000750"/>
            <a:ext cx="5962650" cy="857250"/>
          </a:xfrm>
          <a:prstGeom prst="rect">
            <a:avLst/>
          </a:prstGeom>
          <a:noFill/>
          <a:ln w="9525">
            <a:noFill/>
            <a:miter lim="800000"/>
            <a:headEnd/>
            <a:tailEnd/>
          </a:ln>
        </p:spPr>
      </p:pic>
      <p:sp>
        <p:nvSpPr>
          <p:cNvPr id="5" name="pole tekstowe 4">
            <a:hlinkClick r:id="rId3"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sp>
        <p:nvSpPr>
          <p:cNvPr id="6" name="pole tekstowe 5"/>
          <p:cNvSpPr txBox="1"/>
          <p:nvPr/>
        </p:nvSpPr>
        <p:spPr>
          <a:xfrm>
            <a:off x="611560" y="908720"/>
            <a:ext cx="8064896" cy="523220"/>
          </a:xfrm>
          <a:prstGeom prst="rect">
            <a:avLst/>
          </a:prstGeom>
          <a:noFill/>
        </p:spPr>
        <p:txBody>
          <a:bodyPr wrap="square" rtlCol="0">
            <a:spAutoFit/>
          </a:bodyPr>
          <a:lstStyle/>
          <a:p>
            <a:pPr algn="ctr"/>
            <a:r>
              <a:rPr lang="pl-PL" sz="2800" dirty="0" smtClean="0">
                <a:solidFill>
                  <a:schemeClr val="accent1">
                    <a:lumMod val="75000"/>
                  </a:schemeClr>
                </a:solidFill>
                <a:latin typeface="+mn-lt"/>
              </a:rPr>
              <a:t>Elektrownia wodna w Obornikach na rzece Wełnie</a:t>
            </a:r>
            <a:endParaRPr lang="pl-PL" sz="2800" dirty="0">
              <a:solidFill>
                <a:schemeClr val="accent1">
                  <a:lumMod val="75000"/>
                </a:schemeClr>
              </a:solidFill>
              <a:latin typeface="+mn-lt"/>
            </a:endParaRPr>
          </a:p>
        </p:txBody>
      </p:sp>
      <p:pic>
        <p:nvPicPr>
          <p:cNvPr id="58370" name="Picture 2" descr="Elektrownia_wodna"/>
          <p:cNvPicPr>
            <a:picLocks noChangeAspect="1" noChangeArrowheads="1"/>
          </p:cNvPicPr>
          <p:nvPr/>
        </p:nvPicPr>
        <p:blipFill>
          <a:blip r:embed="rId4" cstate="print"/>
          <a:srcRect/>
          <a:stretch>
            <a:fillRect/>
          </a:stretch>
        </p:blipFill>
        <p:spPr bwMode="auto">
          <a:xfrm>
            <a:off x="149510" y="1988840"/>
            <a:ext cx="3813424" cy="2232248"/>
          </a:xfrm>
          <a:prstGeom prst="rect">
            <a:avLst/>
          </a:prstGeom>
          <a:noFill/>
          <a:ln w="9525">
            <a:noFill/>
            <a:miter lim="800000"/>
            <a:headEnd/>
            <a:tailEnd/>
          </a:ln>
        </p:spPr>
      </p:pic>
      <p:sp>
        <p:nvSpPr>
          <p:cNvPr id="7" name="pole tekstowe 6"/>
          <p:cNvSpPr txBox="1"/>
          <p:nvPr/>
        </p:nvSpPr>
        <p:spPr>
          <a:xfrm>
            <a:off x="4283968" y="1844824"/>
            <a:ext cx="4536504" cy="2862322"/>
          </a:xfrm>
          <a:prstGeom prst="rect">
            <a:avLst/>
          </a:prstGeom>
          <a:noFill/>
        </p:spPr>
        <p:txBody>
          <a:bodyPr wrap="square" rtlCol="0">
            <a:spAutoFit/>
          </a:bodyPr>
          <a:lstStyle/>
          <a:p>
            <a:r>
              <a:rPr lang="pl-PL" dirty="0" smtClean="0">
                <a:solidFill>
                  <a:schemeClr val="accent1">
                    <a:lumMod val="75000"/>
                  </a:schemeClr>
                </a:solidFill>
              </a:rPr>
              <a:t>Po latach starań została oddana do użytku nowoczesna elektrownia wodna, która jest w stanie zaspokoić potrzeby energetyczne blisko 500 średnich gospodarstw domowych.</a:t>
            </a:r>
          </a:p>
          <a:p>
            <a:r>
              <a:rPr lang="pl-PL" dirty="0" smtClean="0">
                <a:solidFill>
                  <a:schemeClr val="accent1">
                    <a:lumMod val="75000"/>
                  </a:schemeClr>
                </a:solidFill>
              </a:rPr>
              <a:t>Elektrownia została zbudowana na Wełnie. Ma moc 330 </a:t>
            </a:r>
            <a:r>
              <a:rPr lang="pl-PL" dirty="0" err="1" smtClean="0">
                <a:solidFill>
                  <a:schemeClr val="accent1">
                    <a:lumMod val="75000"/>
                  </a:schemeClr>
                </a:solidFill>
              </a:rPr>
              <a:t>kW</a:t>
            </a:r>
            <a:r>
              <a:rPr lang="pl-PL" dirty="0" smtClean="0">
                <a:solidFill>
                  <a:schemeClr val="accent1">
                    <a:lumMod val="75000"/>
                  </a:schemeClr>
                </a:solidFill>
              </a:rPr>
              <a:t>. Rocznie jest w stanie wyprodukować około 1440 </a:t>
            </a:r>
            <a:r>
              <a:rPr lang="pl-PL" dirty="0" err="1" smtClean="0">
                <a:solidFill>
                  <a:schemeClr val="accent1">
                    <a:lumMod val="75000"/>
                  </a:schemeClr>
                </a:solidFill>
              </a:rPr>
              <a:t>MWh</a:t>
            </a:r>
            <a:r>
              <a:rPr lang="pl-PL" dirty="0" smtClean="0">
                <a:solidFill>
                  <a:schemeClr val="accent1">
                    <a:lumMod val="75000"/>
                  </a:schemeClr>
                </a:solidFill>
              </a:rPr>
              <a:t>, co równa się zasilaniu 480 gospodarstw domowych.</a:t>
            </a:r>
          </a:p>
          <a:p>
            <a:endParaRPr lang="pl-PL" dirty="0"/>
          </a:p>
        </p:txBody>
      </p:sp>
      <p:sp>
        <p:nvSpPr>
          <p:cNvPr id="8" name="pole tekstowe 7"/>
          <p:cNvSpPr txBox="1"/>
          <p:nvPr/>
        </p:nvSpPr>
        <p:spPr>
          <a:xfrm>
            <a:off x="179512" y="4509120"/>
            <a:ext cx="8568952" cy="1754326"/>
          </a:xfrm>
          <a:prstGeom prst="rect">
            <a:avLst/>
          </a:prstGeom>
          <a:noFill/>
        </p:spPr>
        <p:txBody>
          <a:bodyPr wrap="square" rtlCol="0">
            <a:spAutoFit/>
          </a:bodyPr>
          <a:lstStyle/>
          <a:p>
            <a:r>
              <a:rPr lang="pl-PL" dirty="0" smtClean="0">
                <a:solidFill>
                  <a:schemeClr val="accent1">
                    <a:lumMod val="75000"/>
                  </a:schemeClr>
                </a:solidFill>
              </a:rPr>
              <a:t>Powstały obiekt nie tylko spełnia wymogi z zakresu ochrony środowiska (wyposażony w tzw. przepławkę dla ryb zapewnia swobodną ich wędrówkę w kierunku źródła i ujścia rzeki), ale i dobrze wpisuje się w środowisko w jakim się znalazł. Estetyczna budowla korzystnie wpływa na wizerunek tego wyjątkowego, lubianego przez mieszkańców zakątka miasta.</a:t>
            </a:r>
          </a:p>
          <a:p>
            <a:endParaRPr lang="pl-PL" dirty="0"/>
          </a:p>
        </p:txBody>
      </p:sp>
      <p:sp>
        <p:nvSpPr>
          <p:cNvPr id="9" name="pole tekstowe 8">
            <a:hlinkClick r:id="rId5" action="ppaction://hlinksldjump"/>
          </p:cNvPr>
          <p:cNvSpPr txBox="1"/>
          <p:nvPr/>
        </p:nvSpPr>
        <p:spPr>
          <a:xfrm>
            <a:off x="8028384" y="1484784"/>
            <a:ext cx="928688"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Kolejny slajd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pic>
        <p:nvPicPr>
          <p:cNvPr id="4" name="Picture 3" descr="C:\Users\Admin\Desktop\image003.jpg"/>
          <p:cNvPicPr>
            <a:picLocks noChangeAspect="1" noChangeArrowheads="1"/>
          </p:cNvPicPr>
          <p:nvPr/>
        </p:nvPicPr>
        <p:blipFill>
          <a:blip r:embed="rId2" cstate="print"/>
          <a:srcRect/>
          <a:stretch>
            <a:fillRect/>
          </a:stretch>
        </p:blipFill>
        <p:spPr bwMode="auto">
          <a:xfrm>
            <a:off x="3181350" y="6000750"/>
            <a:ext cx="5962650" cy="857250"/>
          </a:xfrm>
          <a:prstGeom prst="rect">
            <a:avLst/>
          </a:prstGeom>
          <a:noFill/>
          <a:ln w="9525">
            <a:noFill/>
            <a:miter lim="800000"/>
            <a:headEnd/>
            <a:tailEnd/>
          </a:ln>
        </p:spPr>
      </p:pic>
      <p:sp>
        <p:nvSpPr>
          <p:cNvPr id="5" name="pole tekstowe 4">
            <a:hlinkClick r:id="rId3" action="ppaction://hlinksldjump"/>
          </p:cNvPr>
          <p:cNvSpPr txBox="1"/>
          <p:nvPr/>
        </p:nvSpPr>
        <p:spPr>
          <a:xfrm>
            <a:off x="214313" y="6143625"/>
            <a:ext cx="642937"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powrót</a:t>
            </a:r>
          </a:p>
        </p:txBody>
      </p:sp>
      <p:pic>
        <p:nvPicPr>
          <p:cNvPr id="59394" name="Picture 2"/>
          <p:cNvPicPr>
            <a:picLocks noChangeAspect="1" noChangeArrowheads="1"/>
          </p:cNvPicPr>
          <p:nvPr/>
        </p:nvPicPr>
        <p:blipFill>
          <a:blip r:embed="rId4" cstate="print"/>
          <a:srcRect/>
          <a:stretch>
            <a:fillRect/>
          </a:stretch>
        </p:blipFill>
        <p:spPr bwMode="auto">
          <a:xfrm>
            <a:off x="251520" y="1124744"/>
            <a:ext cx="4363231" cy="2906638"/>
          </a:xfrm>
          <a:prstGeom prst="rect">
            <a:avLst/>
          </a:prstGeom>
          <a:noFill/>
          <a:ln w="9525">
            <a:noFill/>
            <a:miter lim="800000"/>
            <a:headEnd/>
            <a:tailEnd/>
          </a:ln>
        </p:spPr>
      </p:pic>
      <p:pic>
        <p:nvPicPr>
          <p:cNvPr id="59395" name="Picture 3"/>
          <p:cNvPicPr>
            <a:picLocks noChangeAspect="1" noChangeArrowheads="1"/>
          </p:cNvPicPr>
          <p:nvPr/>
        </p:nvPicPr>
        <p:blipFill>
          <a:blip r:embed="rId5" cstate="print"/>
          <a:srcRect/>
          <a:stretch>
            <a:fillRect/>
          </a:stretch>
        </p:blipFill>
        <p:spPr bwMode="auto">
          <a:xfrm>
            <a:off x="4716016" y="1124744"/>
            <a:ext cx="4253533" cy="2880320"/>
          </a:xfrm>
          <a:prstGeom prst="rect">
            <a:avLst/>
          </a:prstGeom>
          <a:noFill/>
          <a:ln w="9525">
            <a:noFill/>
            <a:miter lim="800000"/>
            <a:headEnd/>
            <a:tailEnd/>
          </a:ln>
        </p:spPr>
      </p:pic>
      <p:pic>
        <p:nvPicPr>
          <p:cNvPr id="59396" name="Picture 4"/>
          <p:cNvPicPr>
            <a:picLocks noChangeAspect="1" noChangeArrowheads="1"/>
          </p:cNvPicPr>
          <p:nvPr/>
        </p:nvPicPr>
        <p:blipFill>
          <a:blip r:embed="rId6" cstate="print"/>
          <a:srcRect/>
          <a:stretch>
            <a:fillRect/>
          </a:stretch>
        </p:blipFill>
        <p:spPr bwMode="auto">
          <a:xfrm>
            <a:off x="2987824" y="3573016"/>
            <a:ext cx="3403874" cy="23764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pic>
        <p:nvPicPr>
          <p:cNvPr id="4" name="Picture 3" descr="C:\Users\Admin\Desktop\image003.jpg"/>
          <p:cNvPicPr>
            <a:picLocks noChangeAspect="1" noChangeArrowheads="1"/>
          </p:cNvPicPr>
          <p:nvPr/>
        </p:nvPicPr>
        <p:blipFill>
          <a:blip r:embed="rId2" cstate="print"/>
          <a:srcRect/>
          <a:stretch>
            <a:fillRect/>
          </a:stretch>
        </p:blipFill>
        <p:spPr bwMode="auto">
          <a:xfrm>
            <a:off x="3181350" y="6000750"/>
            <a:ext cx="5962650" cy="857250"/>
          </a:xfrm>
          <a:prstGeom prst="rect">
            <a:avLst/>
          </a:prstGeom>
          <a:noFill/>
          <a:ln w="9525">
            <a:noFill/>
            <a:miter lim="800000"/>
            <a:headEnd/>
            <a:tailEnd/>
          </a:ln>
        </p:spPr>
      </p:pic>
      <p:sp>
        <p:nvSpPr>
          <p:cNvPr id="5" name="pole tekstowe 4"/>
          <p:cNvSpPr txBox="1"/>
          <p:nvPr/>
        </p:nvSpPr>
        <p:spPr>
          <a:xfrm>
            <a:off x="395536" y="1844824"/>
            <a:ext cx="8496944" cy="3170099"/>
          </a:xfrm>
          <a:prstGeom prst="rect">
            <a:avLst/>
          </a:prstGeom>
          <a:noFill/>
        </p:spPr>
        <p:txBody>
          <a:bodyPr wrap="square" rtlCol="0">
            <a:spAutoFit/>
          </a:bodyPr>
          <a:lstStyle/>
          <a:p>
            <a:r>
              <a:rPr lang="pl-PL" sz="2000" dirty="0" smtClean="0">
                <a:solidFill>
                  <a:schemeClr val="accent1">
                    <a:lumMod val="75000"/>
                  </a:schemeClr>
                </a:solidFill>
              </a:rPr>
              <a:t>Prezentacja została przygotowana przez uczestników projektu:</a:t>
            </a:r>
          </a:p>
          <a:p>
            <a:endParaRPr lang="pl-PL" sz="2000" dirty="0" smtClean="0">
              <a:solidFill>
                <a:schemeClr val="accent1">
                  <a:lumMod val="75000"/>
                </a:schemeClr>
              </a:solidFill>
            </a:endParaRPr>
          </a:p>
          <a:p>
            <a:pPr algn="ctr"/>
            <a:r>
              <a:rPr lang="pl-PL" sz="2000" b="1" dirty="0" smtClean="0">
                <a:solidFill>
                  <a:schemeClr val="accent1">
                    <a:lumMod val="50000"/>
                  </a:schemeClr>
                </a:solidFill>
              </a:rPr>
              <a:t>„Odnawialne Źródła Energii  pilotażowy projekt przygotowujący wielkopolskie szkoły zawodowe do poszerzenia oferty edukacyjnej </a:t>
            </a:r>
            <a:br>
              <a:rPr lang="pl-PL" sz="2000" b="1" dirty="0" smtClean="0">
                <a:solidFill>
                  <a:schemeClr val="accent1">
                    <a:lumMod val="50000"/>
                  </a:schemeClr>
                </a:solidFill>
              </a:rPr>
            </a:br>
            <a:r>
              <a:rPr lang="pl-PL" sz="2000" b="1" dirty="0" smtClean="0">
                <a:solidFill>
                  <a:schemeClr val="accent1">
                    <a:lumMod val="50000"/>
                  </a:schemeClr>
                </a:solidFill>
              </a:rPr>
              <a:t>o technologie OZE”</a:t>
            </a:r>
          </a:p>
          <a:p>
            <a:pPr algn="ctr"/>
            <a:endParaRPr lang="pl-PL" sz="2000" b="1" dirty="0" smtClean="0">
              <a:solidFill>
                <a:schemeClr val="accent1">
                  <a:lumMod val="50000"/>
                </a:schemeClr>
              </a:solidFill>
            </a:endParaRPr>
          </a:p>
          <a:p>
            <a:r>
              <a:rPr lang="pl-PL" sz="2000" dirty="0" smtClean="0">
                <a:solidFill>
                  <a:schemeClr val="accent1">
                    <a:lumMod val="75000"/>
                  </a:schemeClr>
                </a:solidFill>
              </a:rPr>
              <a:t>z Zespołu Szkół im. Adama Mickiewicza w Objezierzu </a:t>
            </a:r>
            <a:r>
              <a:rPr lang="pl-PL" sz="2000" dirty="0" smtClean="0">
                <a:solidFill>
                  <a:schemeClr val="accent1">
                    <a:lumMod val="75000"/>
                  </a:schemeClr>
                </a:solidFill>
              </a:rPr>
              <a:t/>
            </a:r>
            <a:br>
              <a:rPr lang="pl-PL" sz="2000" dirty="0" smtClean="0">
                <a:solidFill>
                  <a:schemeClr val="accent1">
                    <a:lumMod val="75000"/>
                  </a:schemeClr>
                </a:solidFill>
              </a:rPr>
            </a:br>
            <a:r>
              <a:rPr lang="pl-PL" sz="2000" dirty="0" smtClean="0">
                <a:solidFill>
                  <a:schemeClr val="accent1">
                    <a:lumMod val="75000"/>
                  </a:schemeClr>
                </a:solidFill>
              </a:rPr>
              <a:t>pod </a:t>
            </a:r>
            <a:r>
              <a:rPr lang="pl-PL" sz="2000" dirty="0" smtClean="0">
                <a:solidFill>
                  <a:schemeClr val="accent1">
                    <a:lumMod val="75000"/>
                  </a:schemeClr>
                </a:solidFill>
              </a:rPr>
              <a:t>kierunkiem nauczycieli:</a:t>
            </a:r>
          </a:p>
          <a:p>
            <a:endParaRPr lang="pl-PL" sz="2000" dirty="0" smtClean="0">
              <a:solidFill>
                <a:schemeClr val="accent1">
                  <a:lumMod val="75000"/>
                </a:schemeClr>
              </a:solidFill>
            </a:endParaRPr>
          </a:p>
          <a:p>
            <a:pPr algn="r"/>
            <a:r>
              <a:rPr lang="pl-PL" sz="2000" dirty="0" smtClean="0">
                <a:solidFill>
                  <a:schemeClr val="accent1">
                    <a:lumMod val="75000"/>
                  </a:schemeClr>
                </a:solidFill>
              </a:rPr>
              <a:t>Krzysztofa Filipowiaka i Jana Napierały</a:t>
            </a:r>
            <a:endParaRPr lang="pl-PL"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800100"/>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Biogazownie</a:t>
            </a:r>
          </a:p>
          <a:p>
            <a:pPr algn="ctr">
              <a:defRPr/>
            </a:pPr>
            <a:r>
              <a:rPr lang="pl-PL" sz="1400" dirty="0">
                <a:solidFill>
                  <a:schemeClr val="accent3">
                    <a:lumMod val="50000"/>
                  </a:schemeClr>
                </a:solidFill>
                <a:latin typeface="Arial" charset="0"/>
                <a:cs typeface="Arial" charset="0"/>
              </a:rPr>
              <a:t>Biogazownie rolnicze to instalacje do produkcji biogazu, w których proces technologiczny oparty jest na fermentacji mezofilnej (37 +- 2 stopnie C) lub termofilnej (52 +- 2 stopnie C).</a:t>
            </a:r>
          </a:p>
        </p:txBody>
      </p:sp>
      <p:grpSp>
        <p:nvGrpSpPr>
          <p:cNvPr id="5123" name="Grupa 5"/>
          <p:cNvGrpSpPr>
            <a:grpSpLocks/>
          </p:cNvGrpSpPr>
          <p:nvPr/>
        </p:nvGrpSpPr>
        <p:grpSpPr bwMode="auto">
          <a:xfrm>
            <a:off x="3143250" y="2286000"/>
            <a:ext cx="2428875" cy="642938"/>
            <a:chOff x="3143240" y="2500306"/>
            <a:chExt cx="2428892" cy="642942"/>
          </a:xfrm>
        </p:grpSpPr>
        <p:sp>
          <p:nvSpPr>
            <p:cNvPr id="4" name="Elipsa 3"/>
            <p:cNvSpPr/>
            <p:nvPr/>
          </p:nvSpPr>
          <p:spPr>
            <a:xfrm>
              <a:off x="3143240" y="2500306"/>
              <a:ext cx="2428892" cy="642942"/>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5" name="pole tekstowe 4"/>
            <p:cNvSpPr txBox="1"/>
            <p:nvPr/>
          </p:nvSpPr>
          <p:spPr>
            <a:xfrm>
              <a:off x="3500431" y="2643182"/>
              <a:ext cx="1785949" cy="307977"/>
            </a:xfrm>
            <a:prstGeom prst="rect">
              <a:avLst/>
            </a:prstGeom>
            <a:noFill/>
          </p:spPr>
          <p:txBody>
            <a:bodyPr>
              <a:spAutoFit/>
            </a:bodyPr>
            <a:lstStyle/>
            <a:p>
              <a:pPr algn="ctr">
                <a:defRPr/>
              </a:pPr>
              <a:r>
                <a:rPr lang="pl-PL" sz="1400" dirty="0">
                  <a:solidFill>
                    <a:schemeClr val="accent2">
                      <a:lumMod val="50000"/>
                    </a:schemeClr>
                  </a:solidFill>
                  <a:latin typeface="Arial" charset="0"/>
                  <a:cs typeface="Arial" charset="0"/>
                  <a:hlinkClick r:id="rId2" action="ppaction://hlinksldjump"/>
                </a:rPr>
                <a:t>Biogazownia</a:t>
              </a:r>
              <a:endParaRPr lang="pl-PL" sz="1400" dirty="0">
                <a:solidFill>
                  <a:schemeClr val="accent2">
                    <a:lumMod val="50000"/>
                  </a:schemeClr>
                </a:solidFill>
                <a:latin typeface="Arial" charset="0"/>
                <a:cs typeface="Arial" charset="0"/>
              </a:endParaRPr>
            </a:p>
          </p:txBody>
        </p:sp>
      </p:grpSp>
      <p:grpSp>
        <p:nvGrpSpPr>
          <p:cNvPr id="5124" name="Grupa 9"/>
          <p:cNvGrpSpPr>
            <a:grpSpLocks/>
          </p:cNvGrpSpPr>
          <p:nvPr/>
        </p:nvGrpSpPr>
        <p:grpSpPr bwMode="auto">
          <a:xfrm>
            <a:off x="642938" y="3357563"/>
            <a:ext cx="2214562" cy="538162"/>
            <a:chOff x="3286116" y="3786190"/>
            <a:chExt cx="2214578" cy="538288"/>
          </a:xfrm>
        </p:grpSpPr>
        <p:sp>
          <p:nvSpPr>
            <p:cNvPr id="8" name="Prostokąt zaokrąglony 7"/>
            <p:cNvSpPr/>
            <p:nvPr/>
          </p:nvSpPr>
          <p:spPr>
            <a:xfrm>
              <a:off x="3286116" y="3786190"/>
              <a:ext cx="2214578" cy="538288"/>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a:defRPr/>
              </a:pPr>
              <a:endParaRPr lang="pl-PL"/>
            </a:p>
          </p:txBody>
        </p:sp>
        <p:sp>
          <p:nvSpPr>
            <p:cNvPr id="9" name="pole tekstowe 8"/>
            <p:cNvSpPr txBox="1"/>
            <p:nvPr/>
          </p:nvSpPr>
          <p:spPr>
            <a:xfrm>
              <a:off x="3357554" y="3857644"/>
              <a:ext cx="2071703" cy="441428"/>
            </a:xfrm>
            <a:prstGeom prst="rect">
              <a:avLst/>
            </a:prstGeom>
            <a:noFill/>
          </p:spPr>
          <p:txBody>
            <a:bodyPr lIns="36000" tIns="36000" rIns="36000" bIns="36000">
              <a:spAutoFit/>
            </a:bodyPr>
            <a:lstStyle/>
            <a:p>
              <a:pPr algn="ctr">
                <a:defRPr/>
              </a:pPr>
              <a:r>
                <a:rPr lang="pl-PL" sz="1200" dirty="0">
                  <a:solidFill>
                    <a:schemeClr val="accent2">
                      <a:lumMod val="50000"/>
                    </a:schemeClr>
                  </a:solidFill>
                  <a:latin typeface="Arial" charset="0"/>
                  <a:cs typeface="Arial" charset="0"/>
                  <a:hlinkClick r:id="rId3" action="ppaction://hlinksldjump"/>
                </a:rPr>
                <a:t>Fermy rolnicze </a:t>
              </a:r>
              <a:br>
                <a:rPr lang="pl-PL" sz="1200" dirty="0">
                  <a:solidFill>
                    <a:schemeClr val="accent2">
                      <a:lumMod val="50000"/>
                    </a:schemeClr>
                  </a:solidFill>
                  <a:latin typeface="Arial" charset="0"/>
                  <a:cs typeface="Arial" charset="0"/>
                  <a:hlinkClick r:id="rId3" action="ppaction://hlinksldjump"/>
                </a:rPr>
              </a:br>
              <a:r>
                <a:rPr lang="pl-PL" sz="1200" dirty="0">
                  <a:solidFill>
                    <a:schemeClr val="accent2">
                      <a:lumMod val="50000"/>
                    </a:schemeClr>
                  </a:solidFill>
                  <a:latin typeface="Arial" charset="0"/>
                  <a:cs typeface="Arial" charset="0"/>
                  <a:hlinkClick r:id="rId3" action="ppaction://hlinksldjump"/>
                </a:rPr>
                <a:t>(trzoda chlewna, bydło)</a:t>
              </a:r>
              <a:endParaRPr lang="pl-PL" sz="1200" dirty="0">
                <a:solidFill>
                  <a:schemeClr val="accent2">
                    <a:lumMod val="50000"/>
                  </a:schemeClr>
                </a:solidFill>
                <a:latin typeface="Arial" charset="0"/>
                <a:cs typeface="Arial" charset="0"/>
              </a:endParaRPr>
            </a:p>
          </p:txBody>
        </p:sp>
      </p:grpSp>
      <p:grpSp>
        <p:nvGrpSpPr>
          <p:cNvPr id="5125" name="Grupa 10"/>
          <p:cNvGrpSpPr>
            <a:grpSpLocks/>
          </p:cNvGrpSpPr>
          <p:nvPr/>
        </p:nvGrpSpPr>
        <p:grpSpPr bwMode="auto">
          <a:xfrm>
            <a:off x="3214688" y="3357563"/>
            <a:ext cx="2214562" cy="357187"/>
            <a:chOff x="3286116" y="3786190"/>
            <a:chExt cx="2214578" cy="538288"/>
          </a:xfrm>
        </p:grpSpPr>
        <p:sp>
          <p:nvSpPr>
            <p:cNvPr id="12" name="Prostokąt zaokrąglony 11"/>
            <p:cNvSpPr/>
            <p:nvPr/>
          </p:nvSpPr>
          <p:spPr>
            <a:xfrm>
              <a:off x="3286116" y="3786190"/>
              <a:ext cx="2214578" cy="538288"/>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a:defRPr/>
              </a:pPr>
              <a:endParaRPr lang="pl-PL"/>
            </a:p>
          </p:txBody>
        </p:sp>
        <p:sp>
          <p:nvSpPr>
            <p:cNvPr id="13" name="pole tekstowe 12"/>
            <p:cNvSpPr txBox="1"/>
            <p:nvPr/>
          </p:nvSpPr>
          <p:spPr>
            <a:xfrm>
              <a:off x="3357554" y="3857962"/>
              <a:ext cx="2071703" cy="255985"/>
            </a:xfrm>
            <a:prstGeom prst="rect">
              <a:avLst/>
            </a:prstGeom>
            <a:noFill/>
          </p:spPr>
          <p:txBody>
            <a:bodyPr lIns="36000" tIns="36000" rIns="36000" bIns="36000">
              <a:spAutoFit/>
            </a:bodyPr>
            <a:lstStyle/>
            <a:p>
              <a:pPr algn="ctr">
                <a:defRPr/>
              </a:pPr>
              <a:r>
                <a:rPr lang="pl-PL" sz="1200" dirty="0">
                  <a:solidFill>
                    <a:schemeClr val="accent2">
                      <a:lumMod val="50000"/>
                    </a:schemeClr>
                  </a:solidFill>
                  <a:latin typeface="Arial" charset="0"/>
                  <a:cs typeface="Arial" charset="0"/>
                </a:rPr>
                <a:t>Gospodarstwa rolne</a:t>
              </a:r>
            </a:p>
          </p:txBody>
        </p:sp>
      </p:grpSp>
      <p:grpSp>
        <p:nvGrpSpPr>
          <p:cNvPr id="5126" name="Grupa 13"/>
          <p:cNvGrpSpPr>
            <a:grpSpLocks/>
          </p:cNvGrpSpPr>
          <p:nvPr/>
        </p:nvGrpSpPr>
        <p:grpSpPr bwMode="auto">
          <a:xfrm>
            <a:off x="5929313" y="3357563"/>
            <a:ext cx="2214562" cy="357187"/>
            <a:chOff x="3286116" y="3786190"/>
            <a:chExt cx="2214578" cy="538288"/>
          </a:xfrm>
        </p:grpSpPr>
        <p:sp>
          <p:nvSpPr>
            <p:cNvPr id="15" name="Prostokąt zaokrąglony 14"/>
            <p:cNvSpPr/>
            <p:nvPr/>
          </p:nvSpPr>
          <p:spPr>
            <a:xfrm>
              <a:off x="3286116" y="3786190"/>
              <a:ext cx="2214578" cy="538288"/>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a:defRPr/>
              </a:pPr>
              <a:endParaRPr lang="pl-PL"/>
            </a:p>
          </p:txBody>
        </p:sp>
        <p:sp>
          <p:nvSpPr>
            <p:cNvPr id="16" name="pole tekstowe 15"/>
            <p:cNvSpPr txBox="1"/>
            <p:nvPr/>
          </p:nvSpPr>
          <p:spPr>
            <a:xfrm>
              <a:off x="3357554" y="3857962"/>
              <a:ext cx="2071703" cy="387568"/>
            </a:xfrm>
            <a:prstGeom prst="rect">
              <a:avLst/>
            </a:prstGeom>
            <a:noFill/>
          </p:spPr>
          <p:txBody>
            <a:bodyPr lIns="36000" tIns="36000" rIns="36000" bIns="36000">
              <a:spAutoFit/>
            </a:bodyPr>
            <a:lstStyle/>
            <a:p>
              <a:pPr algn="ctr">
                <a:defRPr/>
              </a:pPr>
              <a:r>
                <a:rPr lang="pl-PL" sz="1200" dirty="0">
                  <a:solidFill>
                    <a:schemeClr val="accent2">
                      <a:lumMod val="50000"/>
                    </a:schemeClr>
                  </a:solidFill>
                  <a:latin typeface="Arial" charset="0"/>
                  <a:cs typeface="Arial" charset="0"/>
                  <a:hlinkClick r:id="rId4" action="ppaction://hlinksldjump"/>
                </a:rPr>
                <a:t>Wysypiska komunalne</a:t>
              </a:r>
              <a:endParaRPr lang="pl-PL" sz="1200" dirty="0">
                <a:solidFill>
                  <a:schemeClr val="accent2">
                    <a:lumMod val="50000"/>
                  </a:schemeClr>
                </a:solidFill>
                <a:latin typeface="Arial" charset="0"/>
                <a:cs typeface="Arial" charset="0"/>
              </a:endParaRPr>
            </a:p>
          </p:txBody>
        </p:sp>
      </p:grpSp>
      <p:grpSp>
        <p:nvGrpSpPr>
          <p:cNvPr id="5127" name="Grupa 18"/>
          <p:cNvGrpSpPr>
            <a:grpSpLocks/>
          </p:cNvGrpSpPr>
          <p:nvPr/>
        </p:nvGrpSpPr>
        <p:grpSpPr bwMode="auto">
          <a:xfrm>
            <a:off x="3286125" y="4071938"/>
            <a:ext cx="2143125" cy="714375"/>
            <a:chOff x="1000100" y="4214818"/>
            <a:chExt cx="2143140" cy="714380"/>
          </a:xfrm>
        </p:grpSpPr>
        <p:sp>
          <p:nvSpPr>
            <p:cNvPr id="17" name="Elipsa 16"/>
            <p:cNvSpPr/>
            <p:nvPr/>
          </p:nvSpPr>
          <p:spPr>
            <a:xfrm>
              <a:off x="1000100" y="4214818"/>
              <a:ext cx="2143140" cy="71438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8" name="pole tekstowe 17"/>
            <p:cNvSpPr txBox="1"/>
            <p:nvPr/>
          </p:nvSpPr>
          <p:spPr>
            <a:xfrm>
              <a:off x="1285852" y="4286255"/>
              <a:ext cx="1643075" cy="600079"/>
            </a:xfrm>
            <a:prstGeom prst="rect">
              <a:avLst/>
            </a:prstGeom>
            <a:noFill/>
          </p:spPr>
          <p:txBody>
            <a:bodyPr>
              <a:spAutoFit/>
            </a:bodyPr>
            <a:lstStyle/>
            <a:p>
              <a:pPr algn="ctr">
                <a:defRPr/>
              </a:pPr>
              <a:r>
                <a:rPr lang="pl-PL" sz="1100" dirty="0">
                  <a:solidFill>
                    <a:schemeClr val="accent3">
                      <a:lumMod val="50000"/>
                    </a:schemeClr>
                  </a:solidFill>
                  <a:latin typeface="Arial" charset="0"/>
                  <a:cs typeface="Arial" charset="0"/>
                  <a:hlinkClick r:id="rId5" action="ppaction://hlinksldjump"/>
                </a:rPr>
                <a:t>Spalanie biogazu </a:t>
              </a:r>
              <a:br>
                <a:rPr lang="pl-PL" sz="1100" dirty="0">
                  <a:solidFill>
                    <a:schemeClr val="accent3">
                      <a:lumMod val="50000"/>
                    </a:schemeClr>
                  </a:solidFill>
                  <a:latin typeface="Arial" charset="0"/>
                  <a:cs typeface="Arial" charset="0"/>
                  <a:hlinkClick r:id="rId5" action="ppaction://hlinksldjump"/>
                </a:rPr>
              </a:br>
              <a:r>
                <a:rPr lang="pl-PL" sz="1100" dirty="0">
                  <a:solidFill>
                    <a:schemeClr val="accent3">
                      <a:lumMod val="50000"/>
                    </a:schemeClr>
                  </a:solidFill>
                  <a:latin typeface="Arial" charset="0"/>
                  <a:cs typeface="Arial" charset="0"/>
                  <a:hlinkClick r:id="rId5" action="ppaction://hlinksldjump"/>
                </a:rPr>
                <a:t>w module </a:t>
              </a:r>
              <a:br>
                <a:rPr lang="pl-PL" sz="1100" dirty="0">
                  <a:solidFill>
                    <a:schemeClr val="accent3">
                      <a:lumMod val="50000"/>
                    </a:schemeClr>
                  </a:solidFill>
                  <a:latin typeface="Arial" charset="0"/>
                  <a:cs typeface="Arial" charset="0"/>
                  <a:hlinkClick r:id="rId5" action="ppaction://hlinksldjump"/>
                </a:rPr>
              </a:br>
              <a:r>
                <a:rPr lang="pl-PL" sz="1100" dirty="0">
                  <a:solidFill>
                    <a:schemeClr val="accent3">
                      <a:lumMod val="50000"/>
                    </a:schemeClr>
                  </a:solidFill>
                  <a:latin typeface="Arial" charset="0"/>
                  <a:cs typeface="Arial" charset="0"/>
                  <a:hlinkClick r:id="rId5" action="ppaction://hlinksldjump"/>
                </a:rPr>
                <a:t>prądowo - cieplnym</a:t>
              </a:r>
              <a:endParaRPr lang="pl-PL" sz="1100" dirty="0">
                <a:solidFill>
                  <a:schemeClr val="accent3">
                    <a:lumMod val="50000"/>
                  </a:schemeClr>
                </a:solidFill>
                <a:latin typeface="Arial" charset="0"/>
                <a:cs typeface="Arial" charset="0"/>
              </a:endParaRPr>
            </a:p>
          </p:txBody>
        </p:sp>
      </p:grpSp>
      <p:sp>
        <p:nvSpPr>
          <p:cNvPr id="23" name="Prostokąt 22"/>
          <p:cNvSpPr/>
          <p:nvPr/>
        </p:nvSpPr>
        <p:spPr>
          <a:xfrm>
            <a:off x="1000125" y="4786313"/>
            <a:ext cx="1428750" cy="35718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accent6">
                    <a:lumMod val="50000"/>
                  </a:schemeClr>
                </a:solidFill>
              </a:rPr>
              <a:t>energia elektryczna</a:t>
            </a:r>
            <a:endParaRPr lang="pl-PL" dirty="0"/>
          </a:p>
        </p:txBody>
      </p:sp>
      <p:sp>
        <p:nvSpPr>
          <p:cNvPr id="24" name="Prostokąt 23"/>
          <p:cNvSpPr/>
          <p:nvPr/>
        </p:nvSpPr>
        <p:spPr>
          <a:xfrm>
            <a:off x="6286500" y="4714875"/>
            <a:ext cx="1214438" cy="35718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accent6">
                    <a:lumMod val="50000"/>
                  </a:schemeClr>
                </a:solidFill>
              </a:rPr>
              <a:t>energia cieplna</a:t>
            </a:r>
            <a:endParaRPr lang="pl-PL" dirty="0"/>
          </a:p>
        </p:txBody>
      </p:sp>
      <p:sp>
        <p:nvSpPr>
          <p:cNvPr id="25" name="Objaśnienie liniowe 1 24"/>
          <p:cNvSpPr/>
          <p:nvPr/>
        </p:nvSpPr>
        <p:spPr>
          <a:xfrm flipH="1">
            <a:off x="285750" y="5429250"/>
            <a:ext cx="857250" cy="285750"/>
          </a:xfrm>
          <a:prstGeom prst="borderCallout1">
            <a:avLst>
              <a:gd name="adj1" fmla="val 37950"/>
              <a:gd name="adj2" fmla="val -5133"/>
              <a:gd name="adj3" fmla="val -81419"/>
              <a:gd name="adj4" fmla="val -64999"/>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accent3">
                    <a:lumMod val="75000"/>
                  </a:schemeClr>
                </a:solidFill>
              </a:rPr>
              <a:t>sprzedaż</a:t>
            </a:r>
            <a:endParaRPr lang="pl-PL" sz="1200" dirty="0"/>
          </a:p>
        </p:txBody>
      </p:sp>
      <p:sp>
        <p:nvSpPr>
          <p:cNvPr id="26" name="Objaśnienie liniowe 1 25"/>
          <p:cNvSpPr/>
          <p:nvPr/>
        </p:nvSpPr>
        <p:spPr>
          <a:xfrm flipH="1">
            <a:off x="4286250" y="5286375"/>
            <a:ext cx="1000125" cy="285750"/>
          </a:xfrm>
          <a:prstGeom prst="borderCallout1">
            <a:avLst>
              <a:gd name="adj1" fmla="val 47550"/>
              <a:gd name="adj2" fmla="val -3762"/>
              <a:gd name="adj3" fmla="val -52619"/>
              <a:gd name="adj4" fmla="val -153685"/>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accent3">
                    <a:lumMod val="75000"/>
                  </a:schemeClr>
                </a:solidFill>
              </a:rPr>
              <a:t>ogrzewanie</a:t>
            </a:r>
            <a:endParaRPr lang="pl-PL" sz="1200" dirty="0"/>
          </a:p>
        </p:txBody>
      </p:sp>
      <p:sp>
        <p:nvSpPr>
          <p:cNvPr id="27" name="Objaśnienie liniowe 1 26"/>
          <p:cNvSpPr/>
          <p:nvPr/>
        </p:nvSpPr>
        <p:spPr>
          <a:xfrm>
            <a:off x="2000250" y="5429250"/>
            <a:ext cx="1285875" cy="285750"/>
          </a:xfrm>
          <a:prstGeom prst="borderCallout1">
            <a:avLst>
              <a:gd name="adj1" fmla="val 37950"/>
              <a:gd name="adj2" fmla="val -5133"/>
              <a:gd name="adj3" fmla="val -87819"/>
              <a:gd name="adj4" fmla="val -17711"/>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accent3">
                    <a:lumMod val="75000"/>
                  </a:schemeClr>
                </a:solidFill>
              </a:rPr>
              <a:t>potrzeby własne</a:t>
            </a:r>
            <a:endParaRPr lang="pl-PL" sz="1200" dirty="0"/>
          </a:p>
        </p:txBody>
      </p:sp>
      <p:sp>
        <p:nvSpPr>
          <p:cNvPr id="28" name="Objaśnienie liniowe 1 27"/>
          <p:cNvSpPr/>
          <p:nvPr/>
        </p:nvSpPr>
        <p:spPr>
          <a:xfrm flipH="1">
            <a:off x="5076825" y="5661025"/>
            <a:ext cx="1571625" cy="285750"/>
          </a:xfrm>
          <a:prstGeom prst="borderCallout1">
            <a:avLst>
              <a:gd name="adj1" fmla="val 37950"/>
              <a:gd name="adj2" fmla="val -5133"/>
              <a:gd name="adj3" fmla="val -167818"/>
              <a:gd name="adj4" fmla="val -20595"/>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accent3">
                    <a:lumMod val="75000"/>
                  </a:schemeClr>
                </a:solidFill>
              </a:rPr>
              <a:t>ciepła woda użytkowa</a:t>
            </a:r>
            <a:endParaRPr lang="pl-PL" sz="1200" dirty="0"/>
          </a:p>
        </p:txBody>
      </p:sp>
      <p:sp>
        <p:nvSpPr>
          <p:cNvPr id="29" name="Objaśnienie liniowe 1 28"/>
          <p:cNvSpPr/>
          <p:nvPr/>
        </p:nvSpPr>
        <p:spPr>
          <a:xfrm>
            <a:off x="7500938" y="5357813"/>
            <a:ext cx="1500187" cy="642937"/>
          </a:xfrm>
          <a:prstGeom prst="borderCallout1">
            <a:avLst>
              <a:gd name="adj1" fmla="val 37950"/>
              <a:gd name="adj2" fmla="val -5133"/>
              <a:gd name="adj3" fmla="val -31997"/>
              <a:gd name="adj4" fmla="val -2860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accent3">
                    <a:lumMod val="75000"/>
                  </a:schemeClr>
                </a:solidFill>
              </a:rPr>
              <a:t>ciepło do produkcji zwierzęcej, roślinnej</a:t>
            </a:r>
            <a:endParaRPr lang="pl-PL" sz="1200" dirty="0"/>
          </a:p>
        </p:txBody>
      </p:sp>
      <p:cxnSp>
        <p:nvCxnSpPr>
          <p:cNvPr id="31" name="Łącznik prosty ze strzałką 30"/>
          <p:cNvCxnSpPr>
            <a:stCxn id="4" idx="3"/>
          </p:cNvCxnSpPr>
          <p:nvPr/>
        </p:nvCxnSpPr>
        <p:spPr>
          <a:xfrm rot="5400000">
            <a:off x="2416969" y="2204244"/>
            <a:ext cx="450850" cy="1712912"/>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Łącznik prosty ze strzałką 31"/>
          <p:cNvCxnSpPr>
            <a:stCxn id="4" idx="4"/>
          </p:cNvCxnSpPr>
          <p:nvPr/>
        </p:nvCxnSpPr>
        <p:spPr>
          <a:xfrm rot="5400000">
            <a:off x="4178300" y="3106738"/>
            <a:ext cx="357187" cy="1588"/>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a:stCxn id="4" idx="5"/>
          </p:cNvCxnSpPr>
          <p:nvPr/>
        </p:nvCxnSpPr>
        <p:spPr>
          <a:xfrm rot="16200000" flipH="1">
            <a:off x="5847557" y="2204243"/>
            <a:ext cx="450850" cy="1712913"/>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a:stCxn id="17" idx="3"/>
            <a:endCxn id="23" idx="3"/>
          </p:cNvCxnSpPr>
          <p:nvPr/>
        </p:nvCxnSpPr>
        <p:spPr>
          <a:xfrm rot="5400000">
            <a:off x="2872582" y="4237831"/>
            <a:ext cx="284162" cy="1171575"/>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Łącznik prosty ze strzałką 40"/>
          <p:cNvCxnSpPr>
            <a:endCxn id="24" idx="1"/>
          </p:cNvCxnSpPr>
          <p:nvPr/>
        </p:nvCxnSpPr>
        <p:spPr>
          <a:xfrm>
            <a:off x="5214938" y="4643438"/>
            <a:ext cx="1071562" cy="250825"/>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Łącznik prosty ze strzałką 45"/>
          <p:cNvCxnSpPr>
            <a:stCxn id="8" idx="2"/>
          </p:cNvCxnSpPr>
          <p:nvPr/>
        </p:nvCxnSpPr>
        <p:spPr>
          <a:xfrm rot="16200000" flipH="1">
            <a:off x="2358231" y="3286919"/>
            <a:ext cx="390525" cy="1608138"/>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Łącznik prosty ze strzałką 48"/>
          <p:cNvCxnSpPr>
            <a:stCxn id="12" idx="2"/>
            <a:endCxn id="17" idx="0"/>
          </p:cNvCxnSpPr>
          <p:nvPr/>
        </p:nvCxnSpPr>
        <p:spPr>
          <a:xfrm rot="16200000" flipH="1">
            <a:off x="4160838" y="3875087"/>
            <a:ext cx="357188" cy="36513"/>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Łącznik prosty ze strzałką 54"/>
          <p:cNvCxnSpPr>
            <a:stCxn id="15" idx="2"/>
          </p:cNvCxnSpPr>
          <p:nvPr/>
        </p:nvCxnSpPr>
        <p:spPr>
          <a:xfrm rot="5400000">
            <a:off x="5911851" y="3160712"/>
            <a:ext cx="571500" cy="1679575"/>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pole tekstowe 35">
            <a:hlinkClick r:id="rId6" action="ppaction://hlinksldjump"/>
          </p:cNvPr>
          <p:cNvSpPr txBox="1"/>
          <p:nvPr/>
        </p:nvSpPr>
        <p:spPr>
          <a:xfrm>
            <a:off x="214313" y="6143625"/>
            <a:ext cx="785812"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Spis treści</a:t>
            </a:r>
          </a:p>
        </p:txBody>
      </p:sp>
      <p:pic>
        <p:nvPicPr>
          <p:cNvPr id="5144" name="Picture 3" descr="C:\Users\Admin\Desktop\image003.jpg"/>
          <p:cNvPicPr>
            <a:picLocks noChangeAspect="1" noChangeArrowheads="1"/>
          </p:cNvPicPr>
          <p:nvPr/>
        </p:nvPicPr>
        <p:blipFill>
          <a:blip r:embed="rId7" cstate="print"/>
          <a:srcRect/>
          <a:stretch>
            <a:fillRect/>
          </a:stretch>
        </p:blipFill>
        <p:spPr bwMode="auto">
          <a:xfrm>
            <a:off x="3181350" y="6000750"/>
            <a:ext cx="5962650" cy="857250"/>
          </a:xfrm>
          <a:prstGeom prst="rect">
            <a:avLst/>
          </a:prstGeom>
          <a:noFill/>
          <a:ln w="9525">
            <a:noFill/>
            <a:miter lim="800000"/>
            <a:headEnd/>
            <a:tailEnd/>
          </a:ln>
        </p:spPr>
      </p:pic>
      <p:sp>
        <p:nvSpPr>
          <p:cNvPr id="39" name="pole tekstowe 38"/>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Obraz 5" descr="biodiesel.gif">
            <a:hlinkClick r:id="rId2" action="ppaction://hlinksldjump"/>
          </p:cNvPr>
          <p:cNvPicPr>
            <a:picLocks noChangeAspect="1"/>
          </p:cNvPicPr>
          <p:nvPr/>
        </p:nvPicPr>
        <p:blipFill>
          <a:blip r:embed="rId3" cstate="print"/>
          <a:srcRect/>
          <a:stretch>
            <a:fillRect/>
          </a:stretch>
        </p:blipFill>
        <p:spPr bwMode="auto">
          <a:xfrm>
            <a:off x="1331913" y="1773238"/>
            <a:ext cx="6462712" cy="4202112"/>
          </a:xfrm>
          <a:prstGeom prst="rect">
            <a:avLst/>
          </a:prstGeom>
          <a:noFill/>
          <a:ln w="9525">
            <a:noFill/>
            <a:miter lim="800000"/>
            <a:headEnd/>
            <a:tailEnd/>
          </a:ln>
        </p:spPr>
      </p:pic>
      <p:sp>
        <p:nvSpPr>
          <p:cNvPr id="3" name="pole tekstowe 2"/>
          <p:cNvSpPr txBox="1"/>
          <p:nvPr/>
        </p:nvSpPr>
        <p:spPr>
          <a:xfrm>
            <a:off x="323850" y="908050"/>
            <a:ext cx="8643938" cy="1016000"/>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Instalacja do produkcji </a:t>
            </a:r>
            <a:r>
              <a:rPr lang="pl-PL" b="1" dirty="0" err="1">
                <a:solidFill>
                  <a:schemeClr val="accent3">
                    <a:lumMod val="50000"/>
                  </a:schemeClr>
                </a:solidFill>
                <a:latin typeface="Arial" charset="0"/>
                <a:cs typeface="Arial" charset="0"/>
              </a:rPr>
              <a:t>biodisla</a:t>
            </a:r>
            <a:r>
              <a:rPr lang="pl-PL" b="1" dirty="0">
                <a:solidFill>
                  <a:schemeClr val="accent3">
                    <a:lumMod val="50000"/>
                  </a:schemeClr>
                </a:solidFill>
                <a:latin typeface="Arial" charset="0"/>
                <a:cs typeface="Arial" charset="0"/>
              </a:rPr>
              <a:t>  </a:t>
            </a:r>
            <a:r>
              <a:rPr lang="pl-PL" i="1" dirty="0">
                <a:solidFill>
                  <a:schemeClr val="accent3">
                    <a:lumMod val="50000"/>
                  </a:schemeClr>
                </a:solidFill>
                <a:latin typeface="Arial" charset="0"/>
                <a:cs typeface="Arial" charset="0"/>
              </a:rPr>
              <a:t>(Bioestr) </a:t>
            </a:r>
          </a:p>
          <a:p>
            <a:pPr>
              <a:defRPr/>
            </a:pPr>
            <a:r>
              <a:rPr lang="pl-PL" sz="1400" dirty="0">
                <a:solidFill>
                  <a:schemeClr val="accent3">
                    <a:lumMod val="50000"/>
                  </a:schemeClr>
                </a:solidFill>
                <a:latin typeface="Arial" charset="0"/>
                <a:cs typeface="Arial" charset="0"/>
              </a:rPr>
              <a:t>Biodiesel to paliwo do napędu silników wysokoprężnych, będące mieszaniną estrów kwasów tłuszczowych. </a:t>
            </a:r>
          </a:p>
          <a:p>
            <a:pPr>
              <a:defRPr/>
            </a:pPr>
            <a:r>
              <a:rPr lang="pl-PL" sz="1400" dirty="0">
                <a:solidFill>
                  <a:schemeClr val="accent3">
                    <a:lumMod val="50000"/>
                  </a:schemeClr>
                </a:solidFill>
                <a:latin typeface="Arial" charset="0"/>
                <a:cs typeface="Arial" charset="0"/>
              </a:rPr>
              <a:t>B 100 to paliwo z zawartością 100% estrów. </a:t>
            </a:r>
          </a:p>
          <a:p>
            <a:pPr>
              <a:defRPr/>
            </a:pPr>
            <a:r>
              <a:rPr lang="pl-PL" sz="1400" dirty="0">
                <a:solidFill>
                  <a:schemeClr val="accent3">
                    <a:lumMod val="50000"/>
                  </a:schemeClr>
                </a:solidFill>
                <a:latin typeface="Arial" charset="0"/>
                <a:cs typeface="Arial" charset="0"/>
              </a:rPr>
              <a:t>B 20 to olej napędowy (ON) z zawartością 20% estrów. </a:t>
            </a:r>
          </a:p>
        </p:txBody>
      </p:sp>
      <p:sp>
        <p:nvSpPr>
          <p:cNvPr id="5" name="pole tekstowe 4">
            <a:hlinkClick r:id="rId4" action="ppaction://hlinksldjump"/>
          </p:cNvPr>
          <p:cNvSpPr txBox="1"/>
          <p:nvPr/>
        </p:nvSpPr>
        <p:spPr>
          <a:xfrm>
            <a:off x="214313" y="6143625"/>
            <a:ext cx="785812"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Spis treści</a:t>
            </a:r>
          </a:p>
        </p:txBody>
      </p:sp>
      <p:pic>
        <p:nvPicPr>
          <p:cNvPr id="6149" name="Picture 3" descr="C:\Users\Admin\Desktop\image003.jpg"/>
          <p:cNvPicPr>
            <a:picLocks noChangeAspect="1" noChangeArrowheads="1"/>
          </p:cNvPicPr>
          <p:nvPr/>
        </p:nvPicPr>
        <p:blipFill>
          <a:blip r:embed="rId5" cstate="print"/>
          <a:srcRect/>
          <a:stretch>
            <a:fillRect/>
          </a:stretch>
        </p:blipFill>
        <p:spPr bwMode="auto">
          <a:xfrm>
            <a:off x="3181350" y="6000750"/>
            <a:ext cx="5962650" cy="857250"/>
          </a:xfrm>
          <a:prstGeom prst="rect">
            <a:avLst/>
          </a:prstGeom>
          <a:noFill/>
          <a:ln w="9525">
            <a:noFill/>
            <a:miter lim="800000"/>
            <a:headEnd/>
            <a:tailEnd/>
          </a:ln>
        </p:spPr>
      </p:pic>
      <p:sp>
        <p:nvSpPr>
          <p:cNvPr id="6" name="pole tekstowe 5"/>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1446213"/>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Energia wiatru</a:t>
            </a:r>
          </a:p>
          <a:p>
            <a:pPr>
              <a:defRPr/>
            </a:pPr>
            <a:r>
              <a:rPr lang="pl-PL" sz="1400" dirty="0">
                <a:solidFill>
                  <a:schemeClr val="accent3">
                    <a:lumMod val="50000"/>
                  </a:schemeClr>
                </a:solidFill>
                <a:latin typeface="Arial" charset="0"/>
                <a:cs typeface="Arial" charset="0"/>
              </a:rPr>
              <a:t>Energia wiatru jest jednym z najstarszych odnawialnych źródeł energii wykorzystywanych przez człowieka. Jej historia zaczyna się ponad 2500 lat temu od wiatraków nawadniających pola uprawne, następnie młynów wiatrowych oraz holenderskich tartaków napędzanych siłą wiatru. Obecne turbiny wiatrowe przekształcają prędkość przepływu powietrza (siłę wiatru) na energię elektryczną za pośrednictwem wiatraków z długimi najczęściej trzema łopatami.</a:t>
            </a:r>
          </a:p>
        </p:txBody>
      </p:sp>
      <p:sp>
        <p:nvSpPr>
          <p:cNvPr id="4" name="Elipsa 3"/>
          <p:cNvSpPr/>
          <p:nvPr/>
        </p:nvSpPr>
        <p:spPr>
          <a:xfrm>
            <a:off x="3000375" y="2786063"/>
            <a:ext cx="3214688" cy="928687"/>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000" b="1" dirty="0">
                <a:solidFill>
                  <a:schemeClr val="accent6">
                    <a:lumMod val="50000"/>
                  </a:schemeClr>
                </a:solidFill>
              </a:rPr>
              <a:t>Turbina wiatrowa</a:t>
            </a:r>
            <a:r>
              <a:rPr lang="pl-PL" sz="2000" b="1" dirty="0"/>
              <a:t> </a:t>
            </a:r>
          </a:p>
        </p:txBody>
      </p:sp>
      <p:sp>
        <p:nvSpPr>
          <p:cNvPr id="5" name="Prostokąt 4"/>
          <p:cNvSpPr/>
          <p:nvPr/>
        </p:nvSpPr>
        <p:spPr>
          <a:xfrm>
            <a:off x="2143125" y="4429125"/>
            <a:ext cx="1285875" cy="35718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accent6">
                    <a:lumMod val="50000"/>
                  </a:schemeClr>
                </a:solidFill>
                <a:hlinkClick r:id="rId2" action="ppaction://hlinksldjump"/>
              </a:rPr>
              <a:t>Dużej mocy</a:t>
            </a:r>
            <a:endParaRPr lang="pl-PL" dirty="0"/>
          </a:p>
        </p:txBody>
      </p:sp>
      <p:cxnSp>
        <p:nvCxnSpPr>
          <p:cNvPr id="7" name="Łącznik prosty ze strzałką 6"/>
          <p:cNvCxnSpPr>
            <a:stCxn id="4" idx="4"/>
            <a:endCxn id="5" idx="0"/>
          </p:cNvCxnSpPr>
          <p:nvPr/>
        </p:nvCxnSpPr>
        <p:spPr>
          <a:xfrm rot="5400000">
            <a:off x="3339306" y="3161507"/>
            <a:ext cx="714375" cy="1820862"/>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Prostokąt 12"/>
          <p:cNvSpPr/>
          <p:nvPr/>
        </p:nvSpPr>
        <p:spPr>
          <a:xfrm>
            <a:off x="5857875" y="4500563"/>
            <a:ext cx="1928813" cy="35718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accent6">
                    <a:lumMod val="50000"/>
                  </a:schemeClr>
                </a:solidFill>
                <a:hlinkClick r:id="rId3" action="ppaction://hlinksldjump"/>
              </a:rPr>
              <a:t>Małej mocy - przydomowe</a:t>
            </a:r>
            <a:endParaRPr lang="pl-PL" dirty="0"/>
          </a:p>
        </p:txBody>
      </p:sp>
      <p:cxnSp>
        <p:nvCxnSpPr>
          <p:cNvPr id="14" name="Łącznik prosty ze strzałką 13"/>
          <p:cNvCxnSpPr>
            <a:stCxn id="4" idx="4"/>
            <a:endCxn id="13" idx="0"/>
          </p:cNvCxnSpPr>
          <p:nvPr/>
        </p:nvCxnSpPr>
        <p:spPr>
          <a:xfrm rot="16200000" flipH="1">
            <a:off x="5322093" y="2999582"/>
            <a:ext cx="785813" cy="221615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Prostokąt 17"/>
          <p:cNvSpPr/>
          <p:nvPr/>
        </p:nvSpPr>
        <p:spPr>
          <a:xfrm>
            <a:off x="3929063" y="5500688"/>
            <a:ext cx="1428750" cy="35718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accent6">
                    <a:lumMod val="50000"/>
                  </a:schemeClr>
                </a:solidFill>
              </a:rPr>
              <a:t>Energia elektryczna</a:t>
            </a:r>
            <a:endParaRPr lang="pl-PL" dirty="0"/>
          </a:p>
        </p:txBody>
      </p:sp>
      <p:cxnSp>
        <p:nvCxnSpPr>
          <p:cNvPr id="19" name="Łącznik prosty ze strzałką 18"/>
          <p:cNvCxnSpPr>
            <a:stCxn id="5" idx="2"/>
            <a:endCxn id="18" idx="0"/>
          </p:cNvCxnSpPr>
          <p:nvPr/>
        </p:nvCxnSpPr>
        <p:spPr>
          <a:xfrm rot="16200000" flipH="1">
            <a:off x="3357563" y="4214813"/>
            <a:ext cx="714375" cy="1857375"/>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a:stCxn id="13" idx="2"/>
            <a:endCxn id="18" idx="0"/>
          </p:cNvCxnSpPr>
          <p:nvPr/>
        </p:nvCxnSpPr>
        <p:spPr>
          <a:xfrm rot="5400000">
            <a:off x="5411788" y="4089400"/>
            <a:ext cx="642938" cy="2179637"/>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pole tekstowe 33">
            <a:hlinkClick r:id="rId4" action="ppaction://hlinksldjump"/>
          </p:cNvPr>
          <p:cNvSpPr txBox="1"/>
          <p:nvPr/>
        </p:nvSpPr>
        <p:spPr>
          <a:xfrm>
            <a:off x="214313" y="6143625"/>
            <a:ext cx="785812"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Spis treści</a:t>
            </a:r>
          </a:p>
        </p:txBody>
      </p:sp>
      <p:pic>
        <p:nvPicPr>
          <p:cNvPr id="7180" name="Picture 3" descr="C:\Users\Admin\Desktop\image003.jpg"/>
          <p:cNvPicPr>
            <a:picLocks noChangeAspect="1" noChangeArrowheads="1"/>
          </p:cNvPicPr>
          <p:nvPr/>
        </p:nvPicPr>
        <p:blipFill>
          <a:blip r:embed="rId5" cstate="print"/>
          <a:srcRect/>
          <a:stretch>
            <a:fillRect/>
          </a:stretch>
        </p:blipFill>
        <p:spPr bwMode="auto">
          <a:xfrm>
            <a:off x="3181350" y="6000750"/>
            <a:ext cx="5962650" cy="857250"/>
          </a:xfrm>
          <a:prstGeom prst="rect">
            <a:avLst/>
          </a:prstGeom>
          <a:noFill/>
          <a:ln w="9525">
            <a:noFill/>
            <a:miter lim="800000"/>
            <a:headEnd/>
            <a:tailEnd/>
          </a:ln>
        </p:spPr>
      </p:pic>
      <p:sp>
        <p:nvSpPr>
          <p:cNvPr id="16" name="pole tekstowe 15"/>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71500" y="1357313"/>
            <a:ext cx="7858125" cy="584200"/>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Energia słoneczna</a:t>
            </a:r>
          </a:p>
          <a:p>
            <a:pPr algn="ctr">
              <a:defRPr/>
            </a:pPr>
            <a:r>
              <a:rPr lang="pl-PL" sz="1400" dirty="0">
                <a:solidFill>
                  <a:schemeClr val="accent3">
                    <a:lumMod val="50000"/>
                  </a:schemeClr>
                </a:solidFill>
                <a:latin typeface="Arial" charset="0"/>
                <a:cs typeface="Arial" charset="0"/>
              </a:rPr>
              <a:t>To źródła energii, które jest praktycznie niewyczerpalne i prawie zawsze dostępne.</a:t>
            </a:r>
          </a:p>
        </p:txBody>
      </p:sp>
      <p:sp>
        <p:nvSpPr>
          <p:cNvPr id="5" name="Elipsa 4"/>
          <p:cNvSpPr/>
          <p:nvPr/>
        </p:nvSpPr>
        <p:spPr bwMode="auto">
          <a:xfrm>
            <a:off x="3143250" y="2500313"/>
            <a:ext cx="2428875" cy="85725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600" dirty="0">
                <a:solidFill>
                  <a:schemeClr val="accent6">
                    <a:lumMod val="50000"/>
                  </a:schemeClr>
                </a:solidFill>
                <a:hlinkClick r:id="rId2" action="ppaction://hlinksldjump"/>
              </a:rPr>
              <a:t>Kolektory słoneczne</a:t>
            </a:r>
            <a:endParaRPr lang="pl-PL" sz="1600" dirty="0">
              <a:solidFill>
                <a:schemeClr val="accent6">
                  <a:lumMod val="50000"/>
                </a:schemeClr>
              </a:solidFill>
            </a:endParaRPr>
          </a:p>
        </p:txBody>
      </p:sp>
      <p:grpSp>
        <p:nvGrpSpPr>
          <p:cNvPr id="8196" name="Grupa 9"/>
          <p:cNvGrpSpPr>
            <a:grpSpLocks/>
          </p:cNvGrpSpPr>
          <p:nvPr/>
        </p:nvGrpSpPr>
        <p:grpSpPr bwMode="auto">
          <a:xfrm>
            <a:off x="285750" y="3786188"/>
            <a:ext cx="928688" cy="387350"/>
            <a:chOff x="785786" y="3571876"/>
            <a:chExt cx="928694" cy="386904"/>
          </a:xfrm>
        </p:grpSpPr>
        <p:sp>
          <p:nvSpPr>
            <p:cNvPr id="24" name="Prostokąt zaokrąglony 6"/>
            <p:cNvSpPr/>
            <p:nvPr/>
          </p:nvSpPr>
          <p:spPr>
            <a:xfrm>
              <a:off x="785786" y="3571876"/>
              <a:ext cx="928694" cy="38690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a:defRPr/>
              </a:pPr>
              <a:endParaRPr lang="pl-PL"/>
            </a:p>
          </p:txBody>
        </p:sp>
        <p:sp>
          <p:nvSpPr>
            <p:cNvPr id="25" name="pole tekstowe 7"/>
            <p:cNvSpPr txBox="1"/>
            <p:nvPr/>
          </p:nvSpPr>
          <p:spPr>
            <a:xfrm>
              <a:off x="857224" y="3643231"/>
              <a:ext cx="857256" cy="256879"/>
            </a:xfrm>
            <a:prstGeom prst="rect">
              <a:avLst/>
            </a:prstGeom>
            <a:noFill/>
          </p:spPr>
          <p:txBody>
            <a:bodyPr lIns="36000" tIns="36000" rIns="36000" bIns="36000">
              <a:spAutoFit/>
            </a:bodyPr>
            <a:lstStyle/>
            <a:p>
              <a:pPr algn="ctr">
                <a:defRPr/>
              </a:pPr>
              <a:r>
                <a:rPr lang="pl-PL" sz="1200" dirty="0">
                  <a:solidFill>
                    <a:schemeClr val="accent2">
                      <a:lumMod val="50000"/>
                    </a:schemeClr>
                  </a:solidFill>
                  <a:latin typeface="Arial" charset="0"/>
                  <a:cs typeface="Arial" charset="0"/>
                  <a:hlinkClick r:id="rId3" action="ppaction://hlinksldjump"/>
                </a:rPr>
                <a:t>Szkoły</a:t>
              </a:r>
              <a:endParaRPr lang="pl-PL" sz="1200" dirty="0">
                <a:solidFill>
                  <a:schemeClr val="accent2">
                    <a:lumMod val="50000"/>
                  </a:schemeClr>
                </a:solidFill>
                <a:latin typeface="Arial" charset="0"/>
                <a:cs typeface="Arial" charset="0"/>
              </a:endParaRPr>
            </a:p>
          </p:txBody>
        </p:sp>
      </p:grpSp>
      <p:grpSp>
        <p:nvGrpSpPr>
          <p:cNvPr id="8197" name="Grupa 10"/>
          <p:cNvGrpSpPr>
            <a:grpSpLocks/>
          </p:cNvGrpSpPr>
          <p:nvPr/>
        </p:nvGrpSpPr>
        <p:grpSpPr bwMode="auto">
          <a:xfrm>
            <a:off x="1428750" y="3786188"/>
            <a:ext cx="1714500" cy="387350"/>
            <a:chOff x="785786" y="3571876"/>
            <a:chExt cx="1785950" cy="386904"/>
          </a:xfrm>
        </p:grpSpPr>
        <p:sp>
          <p:nvSpPr>
            <p:cNvPr id="22" name="Prostokąt zaokrąglony 21"/>
            <p:cNvSpPr/>
            <p:nvPr/>
          </p:nvSpPr>
          <p:spPr>
            <a:xfrm>
              <a:off x="785786" y="3571876"/>
              <a:ext cx="1785950" cy="38690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a:defRPr/>
              </a:pPr>
              <a:endParaRPr lang="pl-PL"/>
            </a:p>
          </p:txBody>
        </p:sp>
        <p:sp>
          <p:nvSpPr>
            <p:cNvPr id="23" name="pole tekstowe 22"/>
            <p:cNvSpPr txBox="1"/>
            <p:nvPr/>
          </p:nvSpPr>
          <p:spPr>
            <a:xfrm>
              <a:off x="928001" y="3643231"/>
              <a:ext cx="1501521" cy="256879"/>
            </a:xfrm>
            <a:prstGeom prst="rect">
              <a:avLst/>
            </a:prstGeom>
            <a:noFill/>
          </p:spPr>
          <p:txBody>
            <a:bodyPr lIns="36000" tIns="36000" rIns="36000" bIns="36000">
              <a:spAutoFit/>
            </a:bodyPr>
            <a:lstStyle/>
            <a:p>
              <a:pPr algn="ctr">
                <a:defRPr/>
              </a:pPr>
              <a:r>
                <a:rPr lang="pl-PL" sz="1200" dirty="0">
                  <a:solidFill>
                    <a:schemeClr val="accent2">
                      <a:lumMod val="50000"/>
                    </a:schemeClr>
                  </a:solidFill>
                  <a:latin typeface="Arial" charset="0"/>
                  <a:cs typeface="Arial" charset="0"/>
                </a:rPr>
                <a:t>Ośrodki wczasowe</a:t>
              </a:r>
            </a:p>
          </p:txBody>
        </p:sp>
      </p:grpSp>
      <p:grpSp>
        <p:nvGrpSpPr>
          <p:cNvPr id="8198" name="Grupa 26"/>
          <p:cNvGrpSpPr>
            <a:grpSpLocks/>
          </p:cNvGrpSpPr>
          <p:nvPr/>
        </p:nvGrpSpPr>
        <p:grpSpPr bwMode="auto">
          <a:xfrm>
            <a:off x="3286125" y="3786188"/>
            <a:ext cx="1643063" cy="387350"/>
            <a:chOff x="785786" y="3571876"/>
            <a:chExt cx="1785950" cy="386904"/>
          </a:xfrm>
        </p:grpSpPr>
        <p:sp>
          <p:nvSpPr>
            <p:cNvPr id="20" name="Prostokąt zaokrąglony 19"/>
            <p:cNvSpPr/>
            <p:nvPr/>
          </p:nvSpPr>
          <p:spPr>
            <a:xfrm>
              <a:off x="785786" y="3571876"/>
              <a:ext cx="1785950" cy="38690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a:defRPr/>
              </a:pPr>
              <a:endParaRPr lang="pl-PL"/>
            </a:p>
          </p:txBody>
        </p:sp>
        <p:sp>
          <p:nvSpPr>
            <p:cNvPr id="21" name="pole tekstowe 20"/>
            <p:cNvSpPr txBox="1"/>
            <p:nvPr/>
          </p:nvSpPr>
          <p:spPr>
            <a:xfrm>
              <a:off x="863437" y="3643231"/>
              <a:ext cx="1642728" cy="256879"/>
            </a:xfrm>
            <a:prstGeom prst="rect">
              <a:avLst/>
            </a:prstGeom>
            <a:noFill/>
          </p:spPr>
          <p:txBody>
            <a:bodyPr lIns="36000" tIns="36000" rIns="36000" bIns="36000">
              <a:spAutoFit/>
            </a:bodyPr>
            <a:lstStyle/>
            <a:p>
              <a:pPr algn="ctr">
                <a:defRPr/>
              </a:pPr>
              <a:r>
                <a:rPr lang="pl-PL" sz="1200" dirty="0">
                  <a:solidFill>
                    <a:schemeClr val="accent2">
                      <a:lumMod val="50000"/>
                    </a:schemeClr>
                  </a:solidFill>
                  <a:latin typeface="Arial" charset="0"/>
                  <a:cs typeface="Arial" charset="0"/>
                </a:rPr>
                <a:t>Sale gimnastyczne</a:t>
              </a:r>
            </a:p>
          </p:txBody>
        </p:sp>
      </p:grpSp>
      <p:grpSp>
        <p:nvGrpSpPr>
          <p:cNvPr id="8199" name="Grupa 29"/>
          <p:cNvGrpSpPr>
            <a:grpSpLocks/>
          </p:cNvGrpSpPr>
          <p:nvPr/>
        </p:nvGrpSpPr>
        <p:grpSpPr bwMode="auto">
          <a:xfrm>
            <a:off x="5072063" y="3786188"/>
            <a:ext cx="1571625" cy="387350"/>
            <a:chOff x="785786" y="3571876"/>
            <a:chExt cx="1785950" cy="386904"/>
          </a:xfrm>
        </p:grpSpPr>
        <p:sp>
          <p:nvSpPr>
            <p:cNvPr id="18" name="Prostokąt zaokrąglony 17"/>
            <p:cNvSpPr/>
            <p:nvPr/>
          </p:nvSpPr>
          <p:spPr>
            <a:xfrm>
              <a:off x="785786" y="3571876"/>
              <a:ext cx="1785950" cy="38690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a:defRPr/>
              </a:pPr>
              <a:endParaRPr lang="pl-PL"/>
            </a:p>
          </p:txBody>
        </p:sp>
        <p:sp>
          <p:nvSpPr>
            <p:cNvPr id="19" name="pole tekstowe 18"/>
            <p:cNvSpPr txBox="1"/>
            <p:nvPr/>
          </p:nvSpPr>
          <p:spPr>
            <a:xfrm>
              <a:off x="948145" y="3643231"/>
              <a:ext cx="1475664" cy="256879"/>
            </a:xfrm>
            <a:prstGeom prst="rect">
              <a:avLst/>
            </a:prstGeom>
            <a:noFill/>
          </p:spPr>
          <p:txBody>
            <a:bodyPr lIns="36000" tIns="36000" rIns="36000" bIns="36000">
              <a:spAutoFit/>
            </a:bodyPr>
            <a:lstStyle/>
            <a:p>
              <a:pPr algn="ctr">
                <a:defRPr/>
              </a:pPr>
              <a:r>
                <a:rPr lang="pl-PL" sz="1200" dirty="0">
                  <a:solidFill>
                    <a:schemeClr val="accent2">
                      <a:lumMod val="50000"/>
                    </a:schemeClr>
                  </a:solidFill>
                  <a:latin typeface="Arial" charset="0"/>
                  <a:cs typeface="Arial" charset="0"/>
                </a:rPr>
                <a:t>Bloki mieszkalne</a:t>
              </a:r>
            </a:p>
          </p:txBody>
        </p:sp>
      </p:grpSp>
      <p:grpSp>
        <p:nvGrpSpPr>
          <p:cNvPr id="8200" name="Grupa 32"/>
          <p:cNvGrpSpPr>
            <a:grpSpLocks/>
          </p:cNvGrpSpPr>
          <p:nvPr/>
        </p:nvGrpSpPr>
        <p:grpSpPr bwMode="auto">
          <a:xfrm>
            <a:off x="6786563" y="3786188"/>
            <a:ext cx="2071687" cy="387350"/>
            <a:chOff x="785786" y="3571876"/>
            <a:chExt cx="1785950" cy="386904"/>
          </a:xfrm>
        </p:grpSpPr>
        <p:sp>
          <p:nvSpPr>
            <p:cNvPr id="16" name="Prostokąt zaokrąglony 15"/>
            <p:cNvSpPr/>
            <p:nvPr/>
          </p:nvSpPr>
          <p:spPr>
            <a:xfrm>
              <a:off x="785786" y="3571876"/>
              <a:ext cx="1785950" cy="38690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a:defRPr/>
              </a:pPr>
              <a:endParaRPr lang="pl-PL"/>
            </a:p>
          </p:txBody>
        </p:sp>
        <p:sp>
          <p:nvSpPr>
            <p:cNvPr id="17" name="pole tekstowe 16"/>
            <p:cNvSpPr txBox="1"/>
            <p:nvPr/>
          </p:nvSpPr>
          <p:spPr>
            <a:xfrm>
              <a:off x="948642" y="3643231"/>
              <a:ext cx="1475291" cy="256879"/>
            </a:xfrm>
            <a:prstGeom prst="rect">
              <a:avLst/>
            </a:prstGeom>
            <a:noFill/>
          </p:spPr>
          <p:txBody>
            <a:bodyPr lIns="36000" tIns="36000" rIns="36000" bIns="36000" anchor="ctr" anchorCtr="1">
              <a:spAutoFit/>
            </a:bodyPr>
            <a:lstStyle/>
            <a:p>
              <a:pPr algn="ctr">
                <a:defRPr/>
              </a:pPr>
              <a:r>
                <a:rPr lang="pl-PL" sz="1200" dirty="0">
                  <a:solidFill>
                    <a:schemeClr val="accent2">
                      <a:lumMod val="50000"/>
                    </a:schemeClr>
                  </a:solidFill>
                  <a:latin typeface="Arial" charset="0"/>
                  <a:cs typeface="Arial" charset="0"/>
                  <a:hlinkClick r:id="rId4" action="ppaction://hlinksldjump"/>
                </a:rPr>
                <a:t>Budynki jednorodzinne</a:t>
              </a:r>
              <a:endParaRPr lang="pl-PL" sz="1200" dirty="0">
                <a:solidFill>
                  <a:schemeClr val="accent2">
                    <a:lumMod val="50000"/>
                  </a:schemeClr>
                </a:solidFill>
                <a:latin typeface="Arial" charset="0"/>
                <a:cs typeface="Arial" charset="0"/>
              </a:endParaRPr>
            </a:p>
          </p:txBody>
        </p:sp>
      </p:grpSp>
      <p:cxnSp>
        <p:nvCxnSpPr>
          <p:cNvPr id="12" name="Łącznik prosty ze strzałką 11"/>
          <p:cNvCxnSpPr/>
          <p:nvPr/>
        </p:nvCxnSpPr>
        <p:spPr bwMode="auto">
          <a:xfrm rot="10800000" flipV="1">
            <a:off x="928688" y="3143250"/>
            <a:ext cx="2357437" cy="571500"/>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a:stCxn id="5" idx="3"/>
          </p:cNvCxnSpPr>
          <p:nvPr/>
        </p:nvCxnSpPr>
        <p:spPr bwMode="auto">
          <a:xfrm rot="5400000">
            <a:off x="2722563" y="2938462"/>
            <a:ext cx="482600" cy="1069975"/>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p:nvPr/>
        </p:nvCxnSpPr>
        <p:spPr bwMode="auto">
          <a:xfrm rot="16200000" flipH="1">
            <a:off x="4035425" y="3535363"/>
            <a:ext cx="357187" cy="1588"/>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p:cNvCxnSpPr>
            <a:stCxn id="5" idx="5"/>
          </p:cNvCxnSpPr>
          <p:nvPr/>
        </p:nvCxnSpPr>
        <p:spPr bwMode="auto">
          <a:xfrm rot="16200000" flipH="1">
            <a:off x="5304631" y="3144044"/>
            <a:ext cx="536575" cy="712788"/>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8205" name="Grupa 35"/>
          <p:cNvGrpSpPr>
            <a:grpSpLocks/>
          </p:cNvGrpSpPr>
          <p:nvPr/>
        </p:nvGrpSpPr>
        <p:grpSpPr bwMode="auto">
          <a:xfrm>
            <a:off x="5000625" y="5143500"/>
            <a:ext cx="1428750" cy="500063"/>
            <a:chOff x="428596" y="4643451"/>
            <a:chExt cx="1428760" cy="500061"/>
          </a:xfrm>
        </p:grpSpPr>
        <p:sp>
          <p:nvSpPr>
            <p:cNvPr id="33" name="Prostokąt zaokrąglony 32"/>
            <p:cNvSpPr/>
            <p:nvPr/>
          </p:nvSpPr>
          <p:spPr>
            <a:xfrm>
              <a:off x="428596" y="4643451"/>
              <a:ext cx="1428760" cy="500061"/>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4" name="pole tekstowe 33"/>
            <p:cNvSpPr txBox="1"/>
            <p:nvPr/>
          </p:nvSpPr>
          <p:spPr>
            <a:xfrm>
              <a:off x="500035" y="4714889"/>
              <a:ext cx="1319221" cy="369886"/>
            </a:xfrm>
            <a:prstGeom prst="rect">
              <a:avLst/>
            </a:prstGeom>
            <a:noFill/>
          </p:spPr>
          <p:txBody>
            <a:bodyPr lIns="0" tIns="0" rIns="0" bIns="0" anchor="ctr" anchorCtr="1">
              <a:spAutoFit/>
            </a:bodyPr>
            <a:lstStyle/>
            <a:p>
              <a:pPr algn="ctr">
                <a:defRPr/>
              </a:pPr>
              <a:r>
                <a:rPr lang="pl-PL" sz="1200" dirty="0">
                  <a:solidFill>
                    <a:schemeClr val="accent6">
                      <a:lumMod val="50000"/>
                    </a:schemeClr>
                  </a:solidFill>
                  <a:latin typeface="Arial" charset="0"/>
                  <a:cs typeface="Arial" charset="0"/>
                </a:rPr>
                <a:t>Centralne</a:t>
              </a:r>
              <a:br>
                <a:rPr lang="pl-PL" sz="1200" dirty="0">
                  <a:solidFill>
                    <a:schemeClr val="accent6">
                      <a:lumMod val="50000"/>
                    </a:schemeClr>
                  </a:solidFill>
                  <a:latin typeface="Arial" charset="0"/>
                  <a:cs typeface="Arial" charset="0"/>
                </a:rPr>
              </a:br>
              <a:r>
                <a:rPr lang="pl-PL" sz="1200" dirty="0">
                  <a:solidFill>
                    <a:schemeClr val="accent6">
                      <a:lumMod val="50000"/>
                    </a:schemeClr>
                  </a:solidFill>
                  <a:latin typeface="Arial" charset="0"/>
                  <a:cs typeface="Arial" charset="0"/>
                </a:rPr>
                <a:t>ogrzewanie</a:t>
              </a:r>
            </a:p>
          </p:txBody>
        </p:sp>
      </p:grpSp>
      <p:grpSp>
        <p:nvGrpSpPr>
          <p:cNvPr id="8206" name="Grupa 36"/>
          <p:cNvGrpSpPr>
            <a:grpSpLocks/>
          </p:cNvGrpSpPr>
          <p:nvPr/>
        </p:nvGrpSpPr>
        <p:grpSpPr bwMode="auto">
          <a:xfrm>
            <a:off x="2214563" y="5143500"/>
            <a:ext cx="1428750" cy="500063"/>
            <a:chOff x="428596" y="4643451"/>
            <a:chExt cx="1428760" cy="500061"/>
          </a:xfrm>
        </p:grpSpPr>
        <p:sp>
          <p:nvSpPr>
            <p:cNvPr id="31" name="Prostokąt zaokrąglony 30"/>
            <p:cNvSpPr/>
            <p:nvPr/>
          </p:nvSpPr>
          <p:spPr>
            <a:xfrm>
              <a:off x="428596" y="4643451"/>
              <a:ext cx="1428760" cy="500061"/>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2" name="pole tekstowe 31"/>
            <p:cNvSpPr txBox="1"/>
            <p:nvPr/>
          </p:nvSpPr>
          <p:spPr>
            <a:xfrm>
              <a:off x="500033" y="4714889"/>
              <a:ext cx="1319222" cy="369886"/>
            </a:xfrm>
            <a:prstGeom prst="rect">
              <a:avLst/>
            </a:prstGeom>
            <a:noFill/>
          </p:spPr>
          <p:txBody>
            <a:bodyPr lIns="0" tIns="0" rIns="0" bIns="0" anchor="ctr" anchorCtr="1">
              <a:spAutoFit/>
            </a:bodyPr>
            <a:lstStyle/>
            <a:p>
              <a:pPr algn="ctr">
                <a:defRPr/>
              </a:pPr>
              <a:r>
                <a:rPr lang="pl-PL" sz="1200" dirty="0">
                  <a:solidFill>
                    <a:schemeClr val="accent3">
                      <a:lumMod val="50000"/>
                    </a:schemeClr>
                  </a:solidFill>
                  <a:latin typeface="Arial" charset="0"/>
                  <a:cs typeface="Arial" charset="0"/>
                  <a:hlinkClick r:id="rId5" action="ppaction://hlinksldjump"/>
                </a:rPr>
                <a:t>Ciepła woda użytkowa</a:t>
              </a:r>
              <a:endParaRPr lang="pl-PL" sz="1200" dirty="0">
                <a:solidFill>
                  <a:schemeClr val="accent3">
                    <a:lumMod val="50000"/>
                  </a:schemeClr>
                </a:solidFill>
                <a:latin typeface="Arial" charset="0"/>
                <a:cs typeface="Arial" charset="0"/>
              </a:endParaRPr>
            </a:p>
          </p:txBody>
        </p:sp>
      </p:grpSp>
      <p:sp>
        <p:nvSpPr>
          <p:cNvPr id="29" name="Nawias klamrowy otwierający 28"/>
          <p:cNvSpPr/>
          <p:nvPr/>
        </p:nvSpPr>
        <p:spPr bwMode="auto">
          <a:xfrm rot="16200000">
            <a:off x="4464844" y="321469"/>
            <a:ext cx="285750" cy="8358188"/>
          </a:xfrm>
          <a:prstGeom prst="leftBrace">
            <a:avLst>
              <a:gd name="adj1" fmla="val 49933"/>
              <a:gd name="adj2" fmla="val 48099"/>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cxnSp>
        <p:nvCxnSpPr>
          <p:cNvPr id="30" name="Łącznik prosty ze strzałką 29"/>
          <p:cNvCxnSpPr>
            <a:stCxn id="29" idx="1"/>
          </p:cNvCxnSpPr>
          <p:nvPr/>
        </p:nvCxnSpPr>
        <p:spPr bwMode="auto">
          <a:xfrm rot="5400000">
            <a:off x="3509962" y="4133851"/>
            <a:ext cx="428625" cy="1447800"/>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p:nvPr/>
        </p:nvCxnSpPr>
        <p:spPr>
          <a:xfrm>
            <a:off x="5429250" y="3143250"/>
            <a:ext cx="2286000" cy="571500"/>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Łącznik prosty ze strzałką 38"/>
          <p:cNvCxnSpPr>
            <a:stCxn id="29" idx="1"/>
          </p:cNvCxnSpPr>
          <p:nvPr/>
        </p:nvCxnSpPr>
        <p:spPr>
          <a:xfrm rot="16200000" flipH="1">
            <a:off x="4831556" y="4260057"/>
            <a:ext cx="428625" cy="1195388"/>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pole tekstowe 36">
            <a:hlinkClick r:id="rId6" action="ppaction://hlinksldjump"/>
          </p:cNvPr>
          <p:cNvSpPr txBox="1"/>
          <p:nvPr/>
        </p:nvSpPr>
        <p:spPr>
          <a:xfrm>
            <a:off x="214313" y="6143625"/>
            <a:ext cx="785812"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Spis treści</a:t>
            </a:r>
          </a:p>
        </p:txBody>
      </p:sp>
      <p:pic>
        <p:nvPicPr>
          <p:cNvPr id="8212" name="Picture 3" descr="C:\Users\Admin\Desktop\image003.jpg"/>
          <p:cNvPicPr>
            <a:picLocks noChangeAspect="1" noChangeArrowheads="1"/>
          </p:cNvPicPr>
          <p:nvPr/>
        </p:nvPicPr>
        <p:blipFill>
          <a:blip r:embed="rId7" cstate="print"/>
          <a:srcRect/>
          <a:stretch>
            <a:fillRect/>
          </a:stretch>
        </p:blipFill>
        <p:spPr bwMode="auto">
          <a:xfrm>
            <a:off x="3181350" y="6000750"/>
            <a:ext cx="5962650" cy="857250"/>
          </a:xfrm>
          <a:prstGeom prst="rect">
            <a:avLst/>
          </a:prstGeom>
          <a:noFill/>
          <a:ln w="9525">
            <a:noFill/>
            <a:miter lim="800000"/>
            <a:headEnd/>
            <a:tailEnd/>
          </a:ln>
        </p:spPr>
      </p:pic>
      <p:sp>
        <p:nvSpPr>
          <p:cNvPr id="38" name="pole tekstowe 37"/>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584200"/>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Energia słoneczna – </a:t>
            </a:r>
            <a:r>
              <a:rPr lang="pl-PL" b="1">
                <a:solidFill>
                  <a:schemeClr val="accent3">
                    <a:lumMod val="50000"/>
                  </a:schemeClr>
                </a:solidFill>
                <a:latin typeface="Arial" charset="0"/>
                <a:cs typeface="Arial" charset="0"/>
              </a:rPr>
              <a:t>część druga </a:t>
            </a:r>
            <a:endParaRPr lang="pl-PL" b="1" dirty="0">
              <a:solidFill>
                <a:schemeClr val="accent3">
                  <a:lumMod val="50000"/>
                </a:schemeClr>
              </a:solidFill>
              <a:latin typeface="Arial" charset="0"/>
              <a:cs typeface="Arial" charset="0"/>
            </a:endParaRPr>
          </a:p>
          <a:p>
            <a:pPr algn="ctr">
              <a:defRPr/>
            </a:pPr>
            <a:r>
              <a:rPr lang="pl-PL" sz="1400" dirty="0">
                <a:solidFill>
                  <a:schemeClr val="accent3">
                    <a:lumMod val="50000"/>
                  </a:schemeClr>
                </a:solidFill>
                <a:latin typeface="Arial" charset="0"/>
                <a:cs typeface="Arial" charset="0"/>
              </a:rPr>
              <a:t>To źródła energii, które jest praktycznie niewyczerpalne i prawie zawsze dostępne.</a:t>
            </a:r>
          </a:p>
        </p:txBody>
      </p:sp>
      <p:sp>
        <p:nvSpPr>
          <p:cNvPr id="5" name="Elipsa 4"/>
          <p:cNvSpPr/>
          <p:nvPr/>
        </p:nvSpPr>
        <p:spPr bwMode="auto">
          <a:xfrm>
            <a:off x="3143250" y="2500313"/>
            <a:ext cx="2428875" cy="85725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600" dirty="0">
                <a:solidFill>
                  <a:schemeClr val="accent6">
                    <a:lumMod val="50000"/>
                  </a:schemeClr>
                </a:solidFill>
                <a:hlinkClick r:id="rId2" action="ppaction://hlinksldjump"/>
              </a:rPr>
              <a:t>Panele </a:t>
            </a:r>
          </a:p>
          <a:p>
            <a:pPr algn="ctr">
              <a:defRPr/>
            </a:pPr>
            <a:r>
              <a:rPr lang="pl-PL" sz="1600" dirty="0">
                <a:solidFill>
                  <a:schemeClr val="accent6">
                    <a:lumMod val="50000"/>
                  </a:schemeClr>
                </a:solidFill>
                <a:hlinkClick r:id="rId2" action="ppaction://hlinksldjump"/>
              </a:rPr>
              <a:t>fotowoltaiczne</a:t>
            </a:r>
            <a:endParaRPr lang="pl-PL" sz="1600" dirty="0">
              <a:solidFill>
                <a:schemeClr val="accent6">
                  <a:lumMod val="50000"/>
                </a:schemeClr>
              </a:solidFill>
            </a:endParaRPr>
          </a:p>
        </p:txBody>
      </p:sp>
      <p:grpSp>
        <p:nvGrpSpPr>
          <p:cNvPr id="9220" name="Grupa 9"/>
          <p:cNvGrpSpPr>
            <a:grpSpLocks/>
          </p:cNvGrpSpPr>
          <p:nvPr/>
        </p:nvGrpSpPr>
        <p:grpSpPr bwMode="auto">
          <a:xfrm>
            <a:off x="285750" y="3786188"/>
            <a:ext cx="928688" cy="387350"/>
            <a:chOff x="785786" y="3571531"/>
            <a:chExt cx="928694" cy="387249"/>
          </a:xfrm>
        </p:grpSpPr>
        <p:sp>
          <p:nvSpPr>
            <p:cNvPr id="24" name="Prostokąt zaokrąglony 6"/>
            <p:cNvSpPr/>
            <p:nvPr/>
          </p:nvSpPr>
          <p:spPr>
            <a:xfrm>
              <a:off x="785786" y="3571531"/>
              <a:ext cx="928694" cy="387249"/>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a:defRPr/>
              </a:pPr>
              <a:endParaRPr lang="pl-PL"/>
            </a:p>
          </p:txBody>
        </p:sp>
        <p:sp>
          <p:nvSpPr>
            <p:cNvPr id="25" name="pole tekstowe 7"/>
            <p:cNvSpPr txBox="1"/>
            <p:nvPr/>
          </p:nvSpPr>
          <p:spPr>
            <a:xfrm>
              <a:off x="857224" y="3642949"/>
              <a:ext cx="857256" cy="257108"/>
            </a:xfrm>
            <a:prstGeom prst="rect">
              <a:avLst/>
            </a:prstGeom>
            <a:noFill/>
          </p:spPr>
          <p:txBody>
            <a:bodyPr lIns="36000" tIns="36000" rIns="36000" bIns="36000">
              <a:spAutoFit/>
            </a:bodyPr>
            <a:lstStyle/>
            <a:p>
              <a:pPr algn="ctr">
                <a:defRPr/>
              </a:pPr>
              <a:r>
                <a:rPr lang="pl-PL" sz="1200" dirty="0">
                  <a:solidFill>
                    <a:schemeClr val="accent2">
                      <a:lumMod val="50000"/>
                    </a:schemeClr>
                  </a:solidFill>
                  <a:latin typeface="Arial" charset="0"/>
                  <a:cs typeface="Arial" charset="0"/>
                </a:rPr>
                <a:t>Instytucje</a:t>
              </a:r>
            </a:p>
          </p:txBody>
        </p:sp>
      </p:grpSp>
      <p:grpSp>
        <p:nvGrpSpPr>
          <p:cNvPr id="9221" name="Grupa 10"/>
          <p:cNvGrpSpPr>
            <a:grpSpLocks/>
          </p:cNvGrpSpPr>
          <p:nvPr/>
        </p:nvGrpSpPr>
        <p:grpSpPr bwMode="auto">
          <a:xfrm>
            <a:off x="1428750" y="3786188"/>
            <a:ext cx="1714500" cy="387350"/>
            <a:chOff x="785786" y="3571531"/>
            <a:chExt cx="1785950" cy="387249"/>
          </a:xfrm>
        </p:grpSpPr>
        <p:sp>
          <p:nvSpPr>
            <p:cNvPr id="22" name="Prostokąt zaokrąglony 21"/>
            <p:cNvSpPr/>
            <p:nvPr/>
          </p:nvSpPr>
          <p:spPr>
            <a:xfrm>
              <a:off x="785786" y="3571531"/>
              <a:ext cx="1785950" cy="387249"/>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a:defRPr/>
              </a:pPr>
              <a:endParaRPr lang="pl-PL"/>
            </a:p>
          </p:txBody>
        </p:sp>
        <p:sp>
          <p:nvSpPr>
            <p:cNvPr id="23" name="pole tekstowe 22"/>
            <p:cNvSpPr txBox="1"/>
            <p:nvPr/>
          </p:nvSpPr>
          <p:spPr>
            <a:xfrm>
              <a:off x="928001" y="3642949"/>
              <a:ext cx="1501521" cy="257108"/>
            </a:xfrm>
            <a:prstGeom prst="rect">
              <a:avLst/>
            </a:prstGeom>
            <a:noFill/>
          </p:spPr>
          <p:txBody>
            <a:bodyPr lIns="36000" tIns="36000" rIns="36000" bIns="36000">
              <a:spAutoFit/>
            </a:bodyPr>
            <a:lstStyle/>
            <a:p>
              <a:pPr algn="ctr">
                <a:defRPr/>
              </a:pPr>
              <a:r>
                <a:rPr lang="pl-PL" sz="1200" dirty="0">
                  <a:solidFill>
                    <a:schemeClr val="accent2">
                      <a:lumMod val="50000"/>
                    </a:schemeClr>
                  </a:solidFill>
                  <a:latin typeface="Arial" charset="0"/>
                  <a:cs typeface="Arial" charset="0"/>
                </a:rPr>
                <a:t>Ośrodki wczasowe</a:t>
              </a:r>
            </a:p>
          </p:txBody>
        </p:sp>
      </p:grpSp>
      <p:grpSp>
        <p:nvGrpSpPr>
          <p:cNvPr id="9222" name="Grupa 26"/>
          <p:cNvGrpSpPr>
            <a:grpSpLocks/>
          </p:cNvGrpSpPr>
          <p:nvPr/>
        </p:nvGrpSpPr>
        <p:grpSpPr bwMode="auto">
          <a:xfrm>
            <a:off x="3286125" y="3786188"/>
            <a:ext cx="1643063" cy="387350"/>
            <a:chOff x="785786" y="3571531"/>
            <a:chExt cx="1785950" cy="387249"/>
          </a:xfrm>
        </p:grpSpPr>
        <p:sp>
          <p:nvSpPr>
            <p:cNvPr id="20" name="Prostokąt zaokrąglony 19"/>
            <p:cNvSpPr/>
            <p:nvPr/>
          </p:nvSpPr>
          <p:spPr>
            <a:xfrm>
              <a:off x="785786" y="3571531"/>
              <a:ext cx="1785950" cy="387249"/>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a:defRPr/>
              </a:pPr>
              <a:endParaRPr lang="pl-PL"/>
            </a:p>
          </p:txBody>
        </p:sp>
        <p:sp>
          <p:nvSpPr>
            <p:cNvPr id="21" name="pole tekstowe 20"/>
            <p:cNvSpPr txBox="1"/>
            <p:nvPr/>
          </p:nvSpPr>
          <p:spPr>
            <a:xfrm>
              <a:off x="863437" y="3642949"/>
              <a:ext cx="1642728" cy="257108"/>
            </a:xfrm>
            <a:prstGeom prst="rect">
              <a:avLst/>
            </a:prstGeom>
            <a:noFill/>
          </p:spPr>
          <p:txBody>
            <a:bodyPr lIns="36000" tIns="36000" rIns="36000" bIns="36000">
              <a:spAutoFit/>
            </a:bodyPr>
            <a:lstStyle/>
            <a:p>
              <a:pPr algn="ctr">
                <a:defRPr/>
              </a:pPr>
              <a:r>
                <a:rPr lang="pl-PL" sz="1200" dirty="0">
                  <a:solidFill>
                    <a:schemeClr val="accent2">
                      <a:lumMod val="50000"/>
                    </a:schemeClr>
                  </a:solidFill>
                  <a:latin typeface="Arial" charset="0"/>
                  <a:cs typeface="Arial" charset="0"/>
                  <a:hlinkClick r:id="rId3" action="ppaction://hlinksldjump"/>
                </a:rPr>
                <a:t>Place, ulice</a:t>
              </a:r>
              <a:endParaRPr lang="pl-PL" sz="1200" dirty="0">
                <a:solidFill>
                  <a:schemeClr val="accent2">
                    <a:lumMod val="50000"/>
                  </a:schemeClr>
                </a:solidFill>
                <a:latin typeface="Arial" charset="0"/>
                <a:cs typeface="Arial" charset="0"/>
              </a:endParaRPr>
            </a:p>
          </p:txBody>
        </p:sp>
      </p:grpSp>
      <p:grpSp>
        <p:nvGrpSpPr>
          <p:cNvPr id="9223" name="Grupa 29"/>
          <p:cNvGrpSpPr>
            <a:grpSpLocks/>
          </p:cNvGrpSpPr>
          <p:nvPr/>
        </p:nvGrpSpPr>
        <p:grpSpPr bwMode="auto">
          <a:xfrm>
            <a:off x="5072063" y="3786188"/>
            <a:ext cx="1571625" cy="387350"/>
            <a:chOff x="785786" y="3571531"/>
            <a:chExt cx="1785950" cy="387249"/>
          </a:xfrm>
        </p:grpSpPr>
        <p:sp>
          <p:nvSpPr>
            <p:cNvPr id="18" name="Prostokąt zaokrąglony 17"/>
            <p:cNvSpPr/>
            <p:nvPr/>
          </p:nvSpPr>
          <p:spPr>
            <a:xfrm>
              <a:off x="785786" y="3571531"/>
              <a:ext cx="1785950" cy="387249"/>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a:defRPr/>
              </a:pPr>
              <a:endParaRPr lang="pl-PL"/>
            </a:p>
          </p:txBody>
        </p:sp>
        <p:sp>
          <p:nvSpPr>
            <p:cNvPr id="19" name="pole tekstowe 18"/>
            <p:cNvSpPr txBox="1"/>
            <p:nvPr/>
          </p:nvSpPr>
          <p:spPr>
            <a:xfrm>
              <a:off x="948145" y="3642949"/>
              <a:ext cx="1475664" cy="257108"/>
            </a:xfrm>
            <a:prstGeom prst="rect">
              <a:avLst/>
            </a:prstGeom>
            <a:noFill/>
          </p:spPr>
          <p:txBody>
            <a:bodyPr lIns="36000" tIns="36000" rIns="36000" bIns="36000">
              <a:spAutoFit/>
            </a:bodyPr>
            <a:lstStyle/>
            <a:p>
              <a:pPr algn="ctr">
                <a:defRPr/>
              </a:pPr>
              <a:r>
                <a:rPr lang="pl-PL" sz="1200" dirty="0">
                  <a:solidFill>
                    <a:schemeClr val="accent2">
                      <a:lumMod val="50000"/>
                    </a:schemeClr>
                  </a:solidFill>
                  <a:latin typeface="Arial" charset="0"/>
                  <a:cs typeface="Arial" charset="0"/>
                </a:rPr>
                <a:t>Bloki mieszkalne</a:t>
              </a:r>
            </a:p>
          </p:txBody>
        </p:sp>
      </p:grpSp>
      <p:grpSp>
        <p:nvGrpSpPr>
          <p:cNvPr id="9224" name="Grupa 32"/>
          <p:cNvGrpSpPr>
            <a:grpSpLocks/>
          </p:cNvGrpSpPr>
          <p:nvPr/>
        </p:nvGrpSpPr>
        <p:grpSpPr bwMode="auto">
          <a:xfrm>
            <a:off x="6786563" y="3786188"/>
            <a:ext cx="2071687" cy="387350"/>
            <a:chOff x="785786" y="3571531"/>
            <a:chExt cx="1785949" cy="387249"/>
          </a:xfrm>
        </p:grpSpPr>
        <p:sp>
          <p:nvSpPr>
            <p:cNvPr id="16" name="Prostokąt zaokrąglony 15"/>
            <p:cNvSpPr/>
            <p:nvPr/>
          </p:nvSpPr>
          <p:spPr>
            <a:xfrm>
              <a:off x="785786" y="3571531"/>
              <a:ext cx="1785949" cy="387249"/>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a:defRPr/>
              </a:pPr>
              <a:endParaRPr lang="pl-PL"/>
            </a:p>
          </p:txBody>
        </p:sp>
        <p:sp>
          <p:nvSpPr>
            <p:cNvPr id="17" name="pole tekstowe 16"/>
            <p:cNvSpPr txBox="1"/>
            <p:nvPr/>
          </p:nvSpPr>
          <p:spPr>
            <a:xfrm>
              <a:off x="948642" y="3642949"/>
              <a:ext cx="1475290" cy="257108"/>
            </a:xfrm>
            <a:prstGeom prst="rect">
              <a:avLst/>
            </a:prstGeom>
            <a:noFill/>
          </p:spPr>
          <p:txBody>
            <a:bodyPr lIns="36000" tIns="36000" rIns="36000" bIns="36000" anchor="ctr" anchorCtr="1">
              <a:spAutoFit/>
            </a:bodyPr>
            <a:lstStyle/>
            <a:p>
              <a:pPr algn="ctr">
                <a:defRPr/>
              </a:pPr>
              <a:r>
                <a:rPr lang="pl-PL" sz="1200" dirty="0">
                  <a:solidFill>
                    <a:schemeClr val="accent2">
                      <a:lumMod val="50000"/>
                    </a:schemeClr>
                  </a:solidFill>
                  <a:latin typeface="Arial" charset="0"/>
                  <a:cs typeface="Arial" charset="0"/>
                  <a:hlinkClick r:id="rId2" action="ppaction://hlinksldjump"/>
                </a:rPr>
                <a:t>Budynki jednorodzinne</a:t>
              </a:r>
              <a:endParaRPr lang="pl-PL" sz="1200" dirty="0">
                <a:solidFill>
                  <a:schemeClr val="accent2">
                    <a:lumMod val="50000"/>
                  </a:schemeClr>
                </a:solidFill>
                <a:latin typeface="Arial" charset="0"/>
                <a:cs typeface="Arial" charset="0"/>
              </a:endParaRPr>
            </a:p>
          </p:txBody>
        </p:sp>
      </p:grpSp>
      <p:cxnSp>
        <p:nvCxnSpPr>
          <p:cNvPr id="12" name="Łącznik prosty ze strzałką 11"/>
          <p:cNvCxnSpPr/>
          <p:nvPr/>
        </p:nvCxnSpPr>
        <p:spPr bwMode="auto">
          <a:xfrm rot="10800000" flipV="1">
            <a:off x="928688" y="3071813"/>
            <a:ext cx="2286000" cy="642937"/>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a:stCxn id="5" idx="3"/>
          </p:cNvCxnSpPr>
          <p:nvPr/>
        </p:nvCxnSpPr>
        <p:spPr bwMode="auto">
          <a:xfrm rot="5400000">
            <a:off x="2722563" y="2938462"/>
            <a:ext cx="482600" cy="1069975"/>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p:nvPr/>
        </p:nvCxnSpPr>
        <p:spPr bwMode="auto">
          <a:xfrm rot="16200000" flipH="1">
            <a:off x="4035425" y="3535363"/>
            <a:ext cx="357187" cy="1588"/>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p:cNvCxnSpPr>
            <a:stCxn id="5" idx="5"/>
          </p:cNvCxnSpPr>
          <p:nvPr/>
        </p:nvCxnSpPr>
        <p:spPr bwMode="auto">
          <a:xfrm rot="16200000" flipH="1">
            <a:off x="5304631" y="3144044"/>
            <a:ext cx="536575" cy="712788"/>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bwMode="auto">
          <a:xfrm>
            <a:off x="5500688" y="3071813"/>
            <a:ext cx="2143125" cy="642937"/>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Nawias klamrowy otwierający 32"/>
          <p:cNvSpPr/>
          <p:nvPr/>
        </p:nvSpPr>
        <p:spPr bwMode="auto">
          <a:xfrm rot="16200000">
            <a:off x="4429125" y="357188"/>
            <a:ext cx="428625" cy="8429625"/>
          </a:xfrm>
          <a:prstGeom prst="leftBrace">
            <a:avLst>
              <a:gd name="adj1" fmla="val 88028"/>
              <a:gd name="adj2" fmla="val 47841"/>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sp>
        <p:nvSpPr>
          <p:cNvPr id="34" name="Prostokąt 33"/>
          <p:cNvSpPr/>
          <p:nvPr/>
        </p:nvSpPr>
        <p:spPr>
          <a:xfrm>
            <a:off x="3714750" y="4857750"/>
            <a:ext cx="1500188" cy="35718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accent6">
                    <a:lumMod val="50000"/>
                  </a:schemeClr>
                </a:solidFill>
              </a:rPr>
              <a:t>energia elektryczna</a:t>
            </a:r>
            <a:endParaRPr lang="pl-PL" dirty="0"/>
          </a:p>
        </p:txBody>
      </p:sp>
      <p:sp>
        <p:nvSpPr>
          <p:cNvPr id="30" name="pole tekstowe 29">
            <a:hlinkClick r:id="rId4" action="ppaction://hlinksldjump"/>
          </p:cNvPr>
          <p:cNvSpPr txBox="1"/>
          <p:nvPr/>
        </p:nvSpPr>
        <p:spPr>
          <a:xfrm>
            <a:off x="214313" y="6143625"/>
            <a:ext cx="785812"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Spis treści</a:t>
            </a:r>
          </a:p>
        </p:txBody>
      </p:sp>
      <p:pic>
        <p:nvPicPr>
          <p:cNvPr id="9233" name="Picture 3" descr="C:\Users\Admin\Desktop\image003.jpg"/>
          <p:cNvPicPr>
            <a:picLocks noChangeAspect="1" noChangeArrowheads="1"/>
          </p:cNvPicPr>
          <p:nvPr/>
        </p:nvPicPr>
        <p:blipFill>
          <a:blip r:embed="rId5" cstate="print"/>
          <a:srcRect/>
          <a:stretch>
            <a:fillRect/>
          </a:stretch>
        </p:blipFill>
        <p:spPr bwMode="auto">
          <a:xfrm>
            <a:off x="3181350" y="6000750"/>
            <a:ext cx="5962650" cy="857250"/>
          </a:xfrm>
          <a:prstGeom prst="rect">
            <a:avLst/>
          </a:prstGeom>
          <a:noFill/>
          <a:ln w="9525">
            <a:noFill/>
            <a:miter lim="800000"/>
            <a:headEnd/>
            <a:tailEnd/>
          </a:ln>
        </p:spPr>
      </p:pic>
      <p:sp>
        <p:nvSpPr>
          <p:cNvPr id="28" name="pole tekstowe 27"/>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42938" y="1143000"/>
            <a:ext cx="7858125" cy="1230313"/>
          </a:xfrm>
          <a:prstGeom prst="rect">
            <a:avLst/>
          </a:prstGeom>
          <a:noFill/>
        </p:spPr>
        <p:txBody>
          <a:bodyPr>
            <a:spAutoFit/>
          </a:bodyPr>
          <a:lstStyle/>
          <a:p>
            <a:pPr algn="ctr">
              <a:defRPr/>
            </a:pPr>
            <a:r>
              <a:rPr lang="pl-PL" b="1" dirty="0">
                <a:solidFill>
                  <a:schemeClr val="accent3">
                    <a:lumMod val="50000"/>
                  </a:schemeClr>
                </a:solidFill>
                <a:latin typeface="Arial" charset="0"/>
                <a:cs typeface="Arial" charset="0"/>
              </a:rPr>
              <a:t>Energia wody</a:t>
            </a:r>
          </a:p>
          <a:p>
            <a:pPr>
              <a:defRPr/>
            </a:pPr>
            <a:r>
              <a:rPr lang="pl-PL" sz="1400" dirty="0">
                <a:solidFill>
                  <a:schemeClr val="accent3">
                    <a:lumMod val="75000"/>
                  </a:schemeClr>
                </a:solidFill>
                <a:latin typeface="Arial" charset="0"/>
                <a:cs typeface="Arial" charset="0"/>
              </a:rPr>
              <a:t>Woda jest nazywana „białym węglem”, bo jej energia daje prąd i do tego nie zanieczyszcza środowiska. To źródło energii, dostępne w wielu regionach Polski. Stanowi zaledwie 0,2% pozyskiwanej energii pierwotnej, ale zasoby wodne w Polsce są niewielkie z powodu małych spadków terenu.</a:t>
            </a:r>
          </a:p>
        </p:txBody>
      </p:sp>
      <p:sp>
        <p:nvSpPr>
          <p:cNvPr id="5" name="pole tekstowe 4">
            <a:hlinkClick r:id="rId2" action="ppaction://hlinksldjump"/>
          </p:cNvPr>
          <p:cNvSpPr txBox="1"/>
          <p:nvPr/>
        </p:nvSpPr>
        <p:spPr>
          <a:xfrm>
            <a:off x="214313" y="6143625"/>
            <a:ext cx="785812" cy="246063"/>
          </a:xfrm>
          <a:prstGeom prst="rect">
            <a:avLst/>
          </a:prstGeom>
          <a:noFill/>
        </p:spPr>
        <p:txBody>
          <a:bodyPr>
            <a:spAutoFit/>
          </a:bodyPr>
          <a:lstStyle/>
          <a:p>
            <a:pPr>
              <a:defRPr/>
            </a:pPr>
            <a:r>
              <a:rPr lang="pl-PL" sz="1000" dirty="0">
                <a:solidFill>
                  <a:schemeClr val="accent6">
                    <a:lumMod val="50000"/>
                  </a:schemeClr>
                </a:solidFill>
                <a:latin typeface="Arial" charset="0"/>
                <a:cs typeface="Arial" charset="0"/>
              </a:rPr>
              <a:t>Spis treści</a:t>
            </a:r>
          </a:p>
        </p:txBody>
      </p:sp>
      <p:sp>
        <p:nvSpPr>
          <p:cNvPr id="18" name="Prostokąt 17"/>
          <p:cNvSpPr/>
          <p:nvPr/>
        </p:nvSpPr>
        <p:spPr>
          <a:xfrm>
            <a:off x="3786188" y="5286375"/>
            <a:ext cx="1500187" cy="35718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accent6">
                    <a:lumMod val="50000"/>
                  </a:schemeClr>
                </a:solidFill>
              </a:rPr>
              <a:t>energia elektryczna</a:t>
            </a:r>
            <a:endParaRPr lang="pl-PL" dirty="0"/>
          </a:p>
        </p:txBody>
      </p:sp>
      <p:sp>
        <p:nvSpPr>
          <p:cNvPr id="6" name="Elipsa 5"/>
          <p:cNvSpPr/>
          <p:nvPr/>
        </p:nvSpPr>
        <p:spPr>
          <a:xfrm>
            <a:off x="2857500" y="2428875"/>
            <a:ext cx="3214688" cy="928688"/>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000" b="1" dirty="0">
                <a:solidFill>
                  <a:schemeClr val="accent6">
                    <a:lumMod val="50000"/>
                  </a:schemeClr>
                </a:solidFill>
                <a:hlinkClick r:id="rId3" action="ppaction://hlinksldjump"/>
              </a:rPr>
              <a:t>Elektrownie wodne</a:t>
            </a:r>
            <a:endParaRPr lang="pl-PL" sz="2000" b="1" dirty="0"/>
          </a:p>
        </p:txBody>
      </p:sp>
      <p:sp>
        <p:nvSpPr>
          <p:cNvPr id="7" name="Prostokąt 6"/>
          <p:cNvSpPr/>
          <p:nvPr/>
        </p:nvSpPr>
        <p:spPr>
          <a:xfrm>
            <a:off x="1928813" y="4357688"/>
            <a:ext cx="1285875" cy="35718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accent6">
                    <a:lumMod val="50000"/>
                  </a:schemeClr>
                </a:solidFill>
                <a:hlinkClick r:id="rId4" action="ppaction://hlinksldjump"/>
              </a:rPr>
              <a:t>Dużej mocy</a:t>
            </a:r>
            <a:endParaRPr lang="pl-PL" dirty="0"/>
          </a:p>
        </p:txBody>
      </p:sp>
      <p:sp>
        <p:nvSpPr>
          <p:cNvPr id="8" name="Prostokąt 7"/>
          <p:cNvSpPr/>
          <p:nvPr/>
        </p:nvSpPr>
        <p:spPr>
          <a:xfrm>
            <a:off x="5715000" y="4357688"/>
            <a:ext cx="1857375" cy="35718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accent6">
                    <a:lumMod val="50000"/>
                  </a:schemeClr>
                </a:solidFill>
                <a:hlinkClick r:id="rId5" action="ppaction://hlinksldjump"/>
              </a:rPr>
              <a:t>Małe elektrownie wodne </a:t>
            </a:r>
            <a:r>
              <a:rPr lang="pl-PL" sz="1200" dirty="0">
                <a:solidFill>
                  <a:schemeClr val="accent6">
                    <a:lumMod val="50000"/>
                  </a:schemeClr>
                </a:solidFill>
              </a:rPr>
              <a:t>MEW</a:t>
            </a:r>
            <a:endParaRPr lang="pl-PL" dirty="0"/>
          </a:p>
        </p:txBody>
      </p:sp>
      <p:cxnSp>
        <p:nvCxnSpPr>
          <p:cNvPr id="9" name="Łącznik prosty ze strzałką 8"/>
          <p:cNvCxnSpPr>
            <a:stCxn id="6" idx="4"/>
            <a:endCxn id="7" idx="0"/>
          </p:cNvCxnSpPr>
          <p:nvPr/>
        </p:nvCxnSpPr>
        <p:spPr bwMode="auto">
          <a:xfrm rot="5400000">
            <a:off x="3017837" y="2911476"/>
            <a:ext cx="1000125" cy="1892300"/>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a:stCxn id="6" idx="4"/>
          </p:cNvCxnSpPr>
          <p:nvPr/>
        </p:nvCxnSpPr>
        <p:spPr bwMode="auto">
          <a:xfrm rot="16200000" flipH="1">
            <a:off x="5053806" y="2767807"/>
            <a:ext cx="1000125" cy="2179638"/>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Nawias klamrowy otwierający 18"/>
          <p:cNvSpPr/>
          <p:nvPr/>
        </p:nvSpPr>
        <p:spPr bwMode="auto">
          <a:xfrm rot="16200000">
            <a:off x="4357688" y="2928937"/>
            <a:ext cx="571500" cy="4143375"/>
          </a:xfrm>
          <a:prstGeom prst="leftBrace">
            <a:avLst>
              <a:gd name="adj1" fmla="val 88028"/>
              <a:gd name="adj2" fmla="val 47841"/>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pic>
        <p:nvPicPr>
          <p:cNvPr id="10251" name="Picture 3" descr="C:\Users\Admin\Desktop\image003.jpg"/>
          <p:cNvPicPr>
            <a:picLocks noChangeAspect="1" noChangeArrowheads="1"/>
          </p:cNvPicPr>
          <p:nvPr/>
        </p:nvPicPr>
        <p:blipFill>
          <a:blip r:embed="rId6" cstate="print"/>
          <a:srcRect/>
          <a:stretch>
            <a:fillRect/>
          </a:stretch>
        </p:blipFill>
        <p:spPr bwMode="auto">
          <a:xfrm>
            <a:off x="3181350" y="6000750"/>
            <a:ext cx="5962650" cy="857250"/>
          </a:xfrm>
          <a:prstGeom prst="rect">
            <a:avLst/>
          </a:prstGeom>
          <a:noFill/>
          <a:ln w="9525">
            <a:noFill/>
            <a:miter lim="800000"/>
            <a:headEnd/>
            <a:tailEnd/>
          </a:ln>
        </p:spPr>
      </p:pic>
      <p:sp>
        <p:nvSpPr>
          <p:cNvPr id="12" name="pole tekstowe 11"/>
          <p:cNvSpPr txBox="1"/>
          <p:nvPr/>
        </p:nvSpPr>
        <p:spPr>
          <a:xfrm>
            <a:off x="539750" y="188913"/>
            <a:ext cx="8064500" cy="522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pl-PL" sz="2800" dirty="0">
                <a:solidFill>
                  <a:schemeClr val="accent1">
                    <a:lumMod val="75000"/>
                  </a:schemeClr>
                </a:solidFill>
              </a:rPr>
              <a:t>Zespół Szkół im. Adama Mickiewicza w Objezierzu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1331</Words>
  <Application>Microsoft Office PowerPoint</Application>
  <PresentationFormat>Pokaz na ekranie (4:3)</PresentationFormat>
  <Paragraphs>263</Paragraphs>
  <Slides>38</Slides>
  <Notes>2</Notes>
  <HiddenSlides>0</HiddenSlides>
  <MMClips>0</MMClips>
  <ScaleCrop>false</ScaleCrop>
  <HeadingPairs>
    <vt:vector size="4" baseType="variant">
      <vt:variant>
        <vt:lpstr>Motyw</vt:lpstr>
      </vt:variant>
      <vt:variant>
        <vt:i4>1</vt:i4>
      </vt:variant>
      <vt:variant>
        <vt:lpstr>Tytuły slajdów</vt:lpstr>
      </vt:variant>
      <vt:variant>
        <vt:i4>38</vt:i4>
      </vt:variant>
    </vt:vector>
  </HeadingPairs>
  <TitlesOfParts>
    <vt:vector size="39"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vector>
  </TitlesOfParts>
  <Company>FSPDMaIS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Praca konkursowa OZE</dc:title>
  <dc:subject>WAZE_Konkurs</dc:subject>
  <dc:creator>Krzysztof Filipowiak; Jan Napierała</dc:creator>
  <cp:lastModifiedBy>Admin</cp:lastModifiedBy>
  <cp:revision>17</cp:revision>
  <dcterms:created xsi:type="dcterms:W3CDTF">2013-04-02T16:28:38Z</dcterms:created>
  <dcterms:modified xsi:type="dcterms:W3CDTF">2013-04-04T14:16:53Z</dcterms:modified>
</cp:coreProperties>
</file>