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8"/>
  </p:notesMasterIdLst>
  <p:sldIdLst>
    <p:sldId id="256" r:id="rId2"/>
    <p:sldId id="280" r:id="rId3"/>
    <p:sldId id="302" r:id="rId4"/>
    <p:sldId id="273" r:id="rId5"/>
    <p:sldId id="286" r:id="rId6"/>
    <p:sldId id="287" r:id="rId7"/>
    <p:sldId id="308" r:id="rId8"/>
    <p:sldId id="284" r:id="rId9"/>
    <p:sldId id="282" r:id="rId10"/>
    <p:sldId id="305" r:id="rId11"/>
    <p:sldId id="304" r:id="rId12"/>
    <p:sldId id="318" r:id="rId13"/>
    <p:sldId id="310" r:id="rId14"/>
    <p:sldId id="293" r:id="rId15"/>
    <p:sldId id="294" r:id="rId16"/>
    <p:sldId id="309" r:id="rId17"/>
    <p:sldId id="316" r:id="rId18"/>
    <p:sldId id="295" r:id="rId19"/>
    <p:sldId id="311" r:id="rId20"/>
    <p:sldId id="267" r:id="rId21"/>
    <p:sldId id="312" r:id="rId22"/>
    <p:sldId id="269" r:id="rId23"/>
    <p:sldId id="299" r:id="rId24"/>
    <p:sldId id="300" r:id="rId25"/>
    <p:sldId id="301" r:id="rId26"/>
    <p:sldId id="319" r:id="rId2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IF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3281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0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2992697-438F-4965-BA65-6E2D12F7DFBB}" type="datetimeFigureOut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5E62567-7688-4209-8475-FA51325BA3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  <a:p>
            <a:pPr>
              <a:spcBef>
                <a:spcPct val="0"/>
              </a:spcBef>
            </a:pPr>
            <a:endParaRPr lang="pl-PL" smtClean="0"/>
          </a:p>
          <a:p>
            <a:pPr>
              <a:spcBef>
                <a:spcPct val="0"/>
              </a:spcBef>
            </a:pPr>
            <a:endParaRPr lang="pl-PL" smtClean="0"/>
          </a:p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FC4C22-99FF-45B8-9643-6F4FA2048817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8435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EBE203-7867-408B-8E9B-AA8C034947DB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3072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59A1D5-4AB3-46E9-A072-386E2A781C32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D1A0-E9A1-431C-87D0-B73991694677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1F68-2675-4D5F-A722-E270CB6748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F625E-0C74-4525-872C-988E38783284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940F-86C8-4406-A599-23D58FFCB4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823D3-60ED-45BD-99D5-D1D92EBF92F3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2466-59E6-4321-ACBF-F100E37169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17D29-D69D-48D5-876C-D69933D7DC54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0D36B-615C-478F-93F2-D78D3D834C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F5E4-CAEF-465A-AAA0-E7E944863181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414BF-6791-4384-983F-D0E076ABEAA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F5BCF-DAEA-4CF8-A0C9-DE342B75F41B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4FE99-E2BF-47F1-9CF8-4F43C0D955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E40B4-7753-4123-B1CC-A726224A69ED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0811-A3B4-4678-AE06-22FBD3F22B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1D4E2-4E67-44E5-9CB1-91FD90CE03B9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F55DE-8E26-467F-A151-A762270128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A98C0-1181-4949-B742-23A6A3D70D35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CDBE7-5E91-4E50-8E53-E2D4FACF137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2FDFE-EA1E-4C16-9676-0A0FF8E36DC3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EDE97-FCEC-4980-B472-85177040DC5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516438" y="993775"/>
            <a:ext cx="1846262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F47B4-88AB-4FA3-8159-F554C5CEB8A7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ED598-DEF1-4954-A0D0-603AFA7F24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113" y="4941888"/>
            <a:ext cx="611187" cy="611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400" y="482600"/>
            <a:ext cx="598488" cy="904875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475" y="1887538"/>
            <a:ext cx="609600" cy="6096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588" y="282575"/>
            <a:ext cx="1128712" cy="11287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775" y="1327150"/>
            <a:ext cx="608013" cy="6080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525" y="5611813"/>
            <a:ext cx="738188" cy="738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588" y="4927600"/>
            <a:ext cx="738187" cy="73818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9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1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0974DB-A82E-46A8-A43B-6831D5F58058}" type="datetime1">
              <a:rPr lang="pl-PL"/>
              <a:pPr>
                <a:defRPr/>
              </a:pPr>
              <a:t>2013-03-12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969001-7CB9-4544-8352-4C4870E5FC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3988" y="2698750"/>
            <a:ext cx="468312" cy="4683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663" y="3167063"/>
            <a:ext cx="458787" cy="4587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4" r:id="rId2"/>
    <p:sldLayoutId id="2147483933" r:id="rId3"/>
    <p:sldLayoutId id="2147483932" r:id="rId4"/>
    <p:sldLayoutId id="2147483931" r:id="rId5"/>
    <p:sldLayoutId id="2147483930" r:id="rId6"/>
    <p:sldLayoutId id="2147483929" r:id="rId7"/>
    <p:sldLayoutId id="2147483928" r:id="rId8"/>
    <p:sldLayoutId id="2147483936" r:id="rId9"/>
    <p:sldLayoutId id="2147483927" r:id="rId10"/>
    <p:sldLayoutId id="2147483926" r:id="rId11"/>
  </p:sldLayoutIdLst>
  <p:transition spd="slow" advTm="6000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ytuł 1"/>
          <p:cNvSpPr>
            <a:spLocks noGrp="1"/>
          </p:cNvSpPr>
          <p:nvPr>
            <p:ph type="ctrTitle"/>
          </p:nvPr>
        </p:nvSpPr>
        <p:spPr>
          <a:xfrm>
            <a:off x="314325" y="836613"/>
            <a:ext cx="8820150" cy="1223962"/>
          </a:xfrm>
        </p:spPr>
        <p:txBody>
          <a:bodyPr/>
          <a:lstStyle/>
          <a:p>
            <a:pPr marL="182563" algn="ctr"/>
            <a:r>
              <a:rPr lang="pl-PL" sz="6000" smtClean="0">
                <a:latin typeface="Times New Roman" pitchFamily="18" charset="0"/>
                <a:cs typeface="Times New Roman" pitchFamily="18" charset="0"/>
              </a:rPr>
              <a:t>UCIEKAJĄCE CIEPŁO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20975" y="3968750"/>
            <a:ext cx="6235700" cy="2447925"/>
          </a:xfrm>
        </p:spPr>
        <p:txBody>
          <a:bodyPr rtlCol="0"/>
          <a:lstStyle/>
          <a:p>
            <a:pPr algn="r" fontAlgn="auto">
              <a:buFont typeface="Wingdings 2" charset="2"/>
              <a:buNone/>
              <a:defRPr/>
            </a:pPr>
            <a:r>
              <a:rPr lang="pl-PL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BADANIA TERMOGRAFICZNE </a:t>
            </a:r>
          </a:p>
          <a:p>
            <a:pPr algn="r" fontAlgn="auto">
              <a:buFont typeface="Wingdings 2" charset="2"/>
              <a:buNone/>
              <a:defRPr/>
            </a:pPr>
            <a:r>
              <a:rPr lang="pl-PL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 ZESPOLE SZKÓŁ NR 2</a:t>
            </a:r>
          </a:p>
          <a:p>
            <a:pPr algn="r" fontAlgn="auto">
              <a:buFont typeface="Wingdings 2" charset="2"/>
              <a:buNone/>
              <a:defRPr/>
            </a:pPr>
            <a:r>
              <a:rPr lang="pl-PL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im. STANISŁAWA KONARSKIEGO     </a:t>
            </a:r>
          </a:p>
          <a:p>
            <a:pPr algn="r" fontAlgn="auto">
              <a:buFont typeface="Wingdings 2" charset="2"/>
              <a:buNone/>
              <a:defRPr/>
            </a:pPr>
            <a:r>
              <a:rPr lang="pl-PL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we WRONKACH</a:t>
            </a:r>
            <a:endParaRPr lang="pl-PL" sz="28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05038"/>
            <a:ext cx="2303463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0" y="5876925"/>
            <a:ext cx="2627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>
                <a:latin typeface="Monotype Corsiva" pitchFamily="66" charset="0"/>
              </a:rPr>
              <a:t>Stanisław Konarski</a:t>
            </a:r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us\Desktop\DSC06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4725" y="1341438"/>
            <a:ext cx="6834188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pole tekstowe 1"/>
          <p:cNvSpPr txBox="1">
            <a:spLocks noChangeArrowheads="1"/>
          </p:cNvSpPr>
          <p:nvPr/>
        </p:nvSpPr>
        <p:spPr bwMode="auto">
          <a:xfrm>
            <a:off x="323850" y="188913"/>
            <a:ext cx="81359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800">
                <a:latin typeface="Times New Roman" pitchFamily="18" charset="0"/>
                <a:cs typeface="Times New Roman" pitchFamily="18" charset="0"/>
              </a:rPr>
              <a:t> wychodzimy z budynku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ole tekstowe 1"/>
          <p:cNvSpPr txBox="1">
            <a:spLocks noChangeArrowheads="1"/>
          </p:cNvSpPr>
          <p:nvPr/>
        </p:nvSpPr>
        <p:spPr bwMode="auto">
          <a:xfrm>
            <a:off x="1323975" y="4652963"/>
            <a:ext cx="64087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800">
                <a:latin typeface="Times New Roman" pitchFamily="18" charset="0"/>
                <a:cs typeface="Times New Roman" pitchFamily="18" charset="0"/>
              </a:rPr>
              <a:t>nasze zdjęcia termowizyjne</a:t>
            </a:r>
          </a:p>
        </p:txBody>
      </p:sp>
      <p:pic>
        <p:nvPicPr>
          <p:cNvPr id="26626" name="Picture 2" descr="C:\Users\Asus\Pictures\2003-02-08 001\IR_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63591">
            <a:off x="900113" y="620713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Users\Asus\Pictures\2003-02-08 001\IR_0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678289">
            <a:off x="779463" y="2155825"/>
            <a:ext cx="17653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C:\Users\Asus\Pictures\2003-02-07 001\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63823">
            <a:off x="2425700" y="1435100"/>
            <a:ext cx="13557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C:\Users\Asus\Pictures\2003-02-07 001\IR_0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475548">
            <a:off x="4340225" y="2466975"/>
            <a:ext cx="1668463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C:\Users\Asus\Pictures\2013-01-09 001\0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05088" y="3038475"/>
            <a:ext cx="16144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C:\Users\Asus\Pictures\2013-01-09 001\07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62920">
            <a:off x="3498850" y="1084263"/>
            <a:ext cx="2058988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C:\Users\Asus\Pictures\2013-01-09 001\09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934267">
            <a:off x="6002338" y="1436688"/>
            <a:ext cx="1778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9" descr="C:\Users\Asus\Pictures\2013-01-09 001\IR_008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634463">
            <a:off x="6713538" y="3173413"/>
            <a:ext cx="1617662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49688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pole tekstowe 2"/>
          <p:cNvSpPr txBox="1">
            <a:spLocks noChangeArrowheads="1"/>
          </p:cNvSpPr>
          <p:nvPr/>
        </p:nvSpPr>
        <p:spPr bwMode="auto">
          <a:xfrm>
            <a:off x="827088" y="201613"/>
            <a:ext cx="6969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600">
                <a:latin typeface="Times New Roman" pitchFamily="18" charset="0"/>
                <a:cs typeface="Times New Roman" pitchFamily="18" charset="0"/>
              </a:rPr>
              <a:t>zdjęcie termograficzne frontu szkoły</a:t>
            </a: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6372225" y="2565400"/>
            <a:ext cx="134461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imes New Roman" pitchFamily="18" charset="0"/>
                <a:cs typeface="Times New Roman" pitchFamily="18" charset="0"/>
              </a:rPr>
              <a:t>Front szkoły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znajduje się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od wschodu.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3-01-09\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23495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pole tekstowe 2"/>
          <p:cNvSpPr txBox="1">
            <a:spLocks noChangeArrowheads="1"/>
          </p:cNvSpPr>
          <p:nvPr/>
        </p:nvSpPr>
        <p:spPr bwMode="auto">
          <a:xfrm>
            <a:off x="684213" y="620713"/>
            <a:ext cx="78914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600">
                <a:latin typeface="Times New Roman" pitchFamily="18" charset="0"/>
                <a:cs typeface="Times New Roman" pitchFamily="18" charset="0"/>
              </a:rPr>
              <a:t>zdjęcie termograficzne nr 2 frontu szkoły</a:t>
            </a: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5435600" y="2924175"/>
            <a:ext cx="26987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imes New Roman" pitchFamily="18" charset="0"/>
                <a:cs typeface="Times New Roman" pitchFamily="18" charset="0"/>
              </a:rPr>
              <a:t>Wykonanie zdjęcia całego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budynku na wprost było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niemożliwe ze względu na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usytuowanie szkoły. </a:t>
            </a:r>
          </a:p>
          <a:p>
            <a:endParaRPr lang="pl-PL">
              <a:latin typeface="Verdana" pitchFamily="34" charset="0"/>
            </a:endParaRP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25535" y="1469265"/>
            <a:ext cx="3900264" cy="4146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29698" name="pole tekstowe 2"/>
          <p:cNvSpPr txBox="1">
            <a:spLocks noChangeArrowheads="1"/>
          </p:cNvSpPr>
          <p:nvPr/>
        </p:nvSpPr>
        <p:spPr bwMode="auto">
          <a:xfrm>
            <a:off x="171450" y="392113"/>
            <a:ext cx="87836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 budynek szkoły od strony boiska szkolnego</a:t>
            </a:r>
          </a:p>
        </p:txBody>
      </p:sp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5580063" y="2636838"/>
            <a:ext cx="2674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imes New Roman" pitchFamily="18" charset="0"/>
                <a:cs typeface="Times New Roman" pitchFamily="18" charset="0"/>
              </a:rPr>
              <a:t>Ta część budynku znajduje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się od południa. Widać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miejsca, w których ucieka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ciepło.  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4362400" cy="4181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31746" name="pole tekstowe 1"/>
          <p:cNvSpPr txBox="1">
            <a:spLocks noChangeArrowheads="1"/>
          </p:cNvSpPr>
          <p:nvPr/>
        </p:nvSpPr>
        <p:spPr bwMode="auto">
          <a:xfrm>
            <a:off x="468313" y="615950"/>
            <a:ext cx="77041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budynek szkolny od strony boiska</a:t>
            </a:r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6443663" y="2924175"/>
            <a:ext cx="2192337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imes New Roman" pitchFamily="18" charset="0"/>
                <a:cs typeface="Times New Roman" pitchFamily="18" charset="0"/>
              </a:rPr>
              <a:t>Część budynku od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strony zachodniej.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Widać miejsca o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wyższej temperaturze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3-02-12\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216150"/>
            <a:ext cx="304800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pole tekstowe 1"/>
          <p:cNvSpPr txBox="1">
            <a:spLocks noChangeArrowheads="1"/>
          </p:cNvSpPr>
          <p:nvPr/>
        </p:nvSpPr>
        <p:spPr bwMode="auto">
          <a:xfrm>
            <a:off x="1187450" y="692150"/>
            <a:ext cx="6624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budynek szkolny od północy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2098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13-02-12\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1082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pole tekstowe 1"/>
          <p:cNvSpPr txBox="1">
            <a:spLocks noChangeArrowheads="1"/>
          </p:cNvSpPr>
          <p:nvPr/>
        </p:nvSpPr>
        <p:spPr bwMode="auto">
          <a:xfrm>
            <a:off x="900113" y="836613"/>
            <a:ext cx="7993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>
                <a:latin typeface="Times New Roman" pitchFamily="18" charset="0"/>
                <a:cs typeface="Times New Roman" pitchFamily="18" charset="0"/>
              </a:rPr>
              <a:t>jeszcze jedno zdjęcie budynku od północy </a:t>
            </a:r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5795963" y="3170238"/>
            <a:ext cx="21923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imes New Roman" pitchFamily="18" charset="0"/>
                <a:cs typeface="Times New Roman" pitchFamily="18" charset="0"/>
              </a:rPr>
              <a:t>Nierówny rozkład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temperatury na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powierzchni budynku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5907" y="1556792"/>
            <a:ext cx="4668032" cy="4668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34818" name="pole tekstowe 1"/>
          <p:cNvSpPr txBox="1">
            <a:spLocks noChangeArrowheads="1"/>
          </p:cNvSpPr>
          <p:nvPr/>
        </p:nvSpPr>
        <p:spPr bwMode="auto">
          <a:xfrm>
            <a:off x="1081088" y="333375"/>
            <a:ext cx="590391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okno na klatce schodowej</a:t>
            </a:r>
          </a:p>
          <a:p>
            <a:pPr algn="ctr"/>
            <a:endParaRPr lang="pl-PL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6516688" y="3284538"/>
            <a:ext cx="1847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imes New Roman" pitchFamily="18" charset="0"/>
                <a:cs typeface="Times New Roman" pitchFamily="18" charset="0"/>
              </a:rPr>
              <a:t>Widoczna belka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w oknie na klatce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schodowej.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13-01-09\0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513" y="2420938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pole tekstowe 2"/>
          <p:cNvSpPr txBox="1">
            <a:spLocks noChangeArrowheads="1"/>
          </p:cNvSpPr>
          <p:nvPr/>
        </p:nvSpPr>
        <p:spPr bwMode="auto">
          <a:xfrm>
            <a:off x="925513" y="730250"/>
            <a:ext cx="59039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>
                <a:latin typeface="Times New Roman" pitchFamily="18" charset="0"/>
                <a:cs typeface="Times New Roman" pitchFamily="18" charset="0"/>
              </a:rPr>
              <a:t>okno w sali gimnastycznej </a:t>
            </a: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6084888" y="3429000"/>
            <a:ext cx="2055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imes New Roman" pitchFamily="18" charset="0"/>
                <a:cs typeface="Times New Roman" pitchFamily="18" charset="0"/>
              </a:rPr>
              <a:t>Uciekające ciepło w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części górnej okna.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IFA\Pictures\2011-09-17 001\DSC008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/>
              <a:ext uri="{28A0092B-C50C-407E-A947-70E740481C1C}"/>
            </a:extLst>
          </a:blip>
          <a:srcRect l="14294" t="2307" r="13618"/>
          <a:stretch/>
        </p:blipFill>
        <p:spPr bwMode="auto">
          <a:xfrm>
            <a:off x="0" y="958466"/>
            <a:ext cx="6906183" cy="5410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5362" name="pole tekstowe 3"/>
          <p:cNvSpPr txBox="1">
            <a:spLocks noChangeArrowheads="1"/>
          </p:cNvSpPr>
          <p:nvPr/>
        </p:nvSpPr>
        <p:spPr bwMode="auto">
          <a:xfrm>
            <a:off x="3240088" y="6211888"/>
            <a:ext cx="2495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Verdana" pitchFamily="34" charset="0"/>
              </a:rPr>
              <a:t>        </a:t>
            </a:r>
          </a:p>
        </p:txBody>
      </p:sp>
      <p:sp>
        <p:nvSpPr>
          <p:cNvPr id="15363" name="pole tekstowe 1"/>
          <p:cNvSpPr txBox="1">
            <a:spLocks noChangeArrowheads="1"/>
          </p:cNvSpPr>
          <p:nvPr/>
        </p:nvSpPr>
        <p:spPr bwMode="auto">
          <a:xfrm>
            <a:off x="250825" y="206375"/>
            <a:ext cx="6408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 b="1">
                <a:latin typeface="Times New Roman" pitchFamily="18" charset="0"/>
                <a:cs typeface="Times New Roman" pitchFamily="18" charset="0"/>
              </a:rPr>
              <a:t>Nasza Szkoła</a:t>
            </a:r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6872288" y="1133475"/>
            <a:ext cx="2130425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latin typeface="Verdana" pitchFamily="34" charset="0"/>
            </a:endParaRP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Budynek na zdjęciu 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jest siedzibą szkoły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od  1 kwietnia 1971 r.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W roku 2002 szkoła 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została ocieplona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styropianem. Nowa 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elewacja sprawia,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że szkoła wygląda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dużo lepiej.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W budynku głównym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znajdują się gabinety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dyrekcji, sekretariat,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księgowość, biblioteka,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klasopracownie.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Osobny budynek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połączony ze szkołą  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to sala gimnastyczna</a:t>
            </a:r>
          </a:p>
          <a:p>
            <a:endParaRPr lang="pl-PL" sz="160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25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25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25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irA\IR_0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26674" y="1382809"/>
            <a:ext cx="3985286" cy="405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36866" name="pole tekstowe 1"/>
          <p:cNvSpPr txBox="1">
            <a:spLocks noChangeArrowheads="1"/>
          </p:cNvSpPr>
          <p:nvPr/>
        </p:nvSpPr>
        <p:spPr bwMode="auto">
          <a:xfrm>
            <a:off x="684213" y="260350"/>
            <a:ext cx="7848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>
                <a:latin typeface="Times New Roman" pitchFamily="18" charset="0"/>
                <a:cs typeface="Times New Roman" pitchFamily="18" charset="0"/>
              </a:rPr>
              <a:t>wadliwie osadzone okna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382713"/>
            <a:ext cx="405447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13-01-09\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889125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908175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pole tekstowe 1"/>
          <p:cNvSpPr txBox="1">
            <a:spLocks noChangeArrowheads="1"/>
          </p:cNvSpPr>
          <p:nvPr/>
        </p:nvSpPr>
        <p:spPr bwMode="auto">
          <a:xfrm>
            <a:off x="1390650" y="620713"/>
            <a:ext cx="6199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600">
                <a:latin typeface="Times New Roman" pitchFamily="18" charset="0"/>
                <a:cs typeface="Times New Roman" pitchFamily="18" charset="0"/>
              </a:rPr>
              <a:t>Uszkodzone uszczelki w oknach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DirA\IR_0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3756" y="1916832"/>
            <a:ext cx="4077072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38914" name="pole tekstowe 1"/>
          <p:cNvSpPr txBox="1">
            <a:spLocks noChangeArrowheads="1"/>
          </p:cNvSpPr>
          <p:nvPr/>
        </p:nvSpPr>
        <p:spPr bwMode="auto">
          <a:xfrm>
            <a:off x="323850" y="274638"/>
            <a:ext cx="7993063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>
                <a:latin typeface="Times New Roman" pitchFamily="18" charset="0"/>
                <a:cs typeface="Times New Roman" pitchFamily="18" charset="0"/>
              </a:rPr>
              <a:t>uszkodzone uszczelki w oknach</a:t>
            </a:r>
          </a:p>
          <a:p>
            <a:pPr algn="ctr"/>
            <a:endParaRPr lang="pl-PL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884363"/>
            <a:ext cx="4090988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87759" y="1844824"/>
            <a:ext cx="3730969" cy="373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39938" name="pole tekstowe 1"/>
          <p:cNvSpPr txBox="1">
            <a:spLocks noChangeArrowheads="1"/>
          </p:cNvSpPr>
          <p:nvPr/>
        </p:nvSpPr>
        <p:spPr bwMode="auto">
          <a:xfrm>
            <a:off x="395288" y="495300"/>
            <a:ext cx="813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ciepło ucieka między parapetem a oknem</a:t>
            </a: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5435600" y="2636838"/>
            <a:ext cx="2559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imes New Roman" pitchFamily="18" charset="0"/>
                <a:cs typeface="Times New Roman" pitchFamily="18" charset="0"/>
              </a:rPr>
              <a:t>Niestarannie opianowana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szczelina między oknem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a parapetem.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55576" y="1412776"/>
            <a:ext cx="4488160" cy="4488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40962" name="pole tekstowe 1"/>
          <p:cNvSpPr txBox="1">
            <a:spLocks noChangeArrowheads="1"/>
          </p:cNvSpPr>
          <p:nvPr/>
        </p:nvSpPr>
        <p:spPr bwMode="auto">
          <a:xfrm>
            <a:off x="1116013" y="188913"/>
            <a:ext cx="6911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zdjęcie termograficzne sufitu </a:t>
            </a: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6156325" y="2276475"/>
            <a:ext cx="25384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imes New Roman" pitchFamily="18" charset="0"/>
                <a:cs typeface="Times New Roman" pitchFamily="18" charset="0"/>
              </a:rPr>
              <a:t>Nie znaleziono mostków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termicznych na suficie </a:t>
            </a:r>
          </a:p>
          <a:p>
            <a:r>
              <a:rPr lang="pl-PL">
                <a:latin typeface="Times New Roman" pitchFamily="18" charset="0"/>
                <a:cs typeface="Times New Roman" pitchFamily="18" charset="0"/>
              </a:rPr>
              <a:t>ostatniej kondygnacji.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0813" y="333375"/>
            <a:ext cx="6624637" cy="6832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nioski wynikające z badań termograficznych: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2400" dirty="0">
                <a:latin typeface="+mn-lt"/>
                <a:cs typeface="Times New Roman" pitchFamily="18" charset="0"/>
              </a:rPr>
              <a:t>Izolacja cieplna ze styropianu spełnia swoje zadanie.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2400" dirty="0">
                <a:latin typeface="+mn-lt"/>
                <a:cs typeface="Times New Roman" pitchFamily="18" charset="0"/>
              </a:rPr>
              <a:t>Na stropie budynku nie zaobserwowano mostków termicznych.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2400" dirty="0">
                <a:latin typeface="+mn-lt"/>
                <a:cs typeface="Times New Roman" pitchFamily="18" charset="0"/>
              </a:rPr>
              <a:t>W wykonawstwie montażu okien znajdują się nieliczne usterki, które można łatwo usunąć.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2400" dirty="0">
                <a:latin typeface="+mn-lt"/>
                <a:cs typeface="Times New Roman" pitchFamily="18" charset="0"/>
              </a:rPr>
              <a:t>Uszczelki, niektórych okien są zniszczone i powinny zostać wymienione.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pole tekstowe 1"/>
          <p:cNvSpPr txBox="1">
            <a:spLocks noChangeArrowheads="1"/>
          </p:cNvSpPr>
          <p:nvPr/>
        </p:nvSpPr>
        <p:spPr bwMode="auto">
          <a:xfrm>
            <a:off x="3419475" y="2349500"/>
            <a:ext cx="1416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600">
                <a:latin typeface="Times New Roman" pitchFamily="18" charset="0"/>
                <a:cs typeface="Times New Roman" pitchFamily="18" charset="0"/>
              </a:rPr>
              <a:t>koniec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55650" y="4508500"/>
            <a:ext cx="7872413" cy="1201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W prezentacji wykorzystano: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Zdjęcie S. Konarskiego z Wikipedii.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Zdjęcie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kamery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termowizyjnej ze strony http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://www.solmetric.com/flir-i7.htmlj.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8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milia\Desktop\projekt\Nowy folder (2)\SAM_2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19572" y="932354"/>
            <a:ext cx="4428492" cy="2755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7410" name="pole tekstowe 2"/>
          <p:cNvSpPr txBox="1">
            <a:spLocks noChangeArrowheads="1"/>
          </p:cNvSpPr>
          <p:nvPr/>
        </p:nvSpPr>
        <p:spPr bwMode="auto">
          <a:xfrm>
            <a:off x="179388" y="188913"/>
            <a:ext cx="7488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 b="1">
                <a:latin typeface="Times New Roman" pitchFamily="18" charset="0"/>
                <a:cs typeface="Times New Roman" pitchFamily="18" charset="0"/>
              </a:rPr>
              <a:t> szukali uciekającego ciepła</a:t>
            </a:r>
          </a:p>
        </p:txBody>
      </p:sp>
      <p:pic>
        <p:nvPicPr>
          <p:cNvPr id="5122" name="Picture 2" descr="C:\Users\Asus\Pictures\2012-12-01 001\SAM_2463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57120" y="2800057"/>
            <a:ext cx="5508104" cy="3672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5435600" y="1052513"/>
            <a:ext cx="19335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pl-PL" sz="1600">
                <a:latin typeface="Times New Roman" pitchFamily="18" charset="0"/>
                <a:cs typeface="Times New Roman" pitchFamily="18" charset="0"/>
              </a:rPr>
              <a:t>Elżbieta</a:t>
            </a:r>
            <a:r>
              <a:rPr lang="pl-PL" sz="1400">
                <a:latin typeface="Times New Roman" pitchFamily="18" charset="0"/>
                <a:cs typeface="Times New Roman" pitchFamily="18" charset="0"/>
              </a:rPr>
              <a:t> Ciszak</a:t>
            </a:r>
          </a:p>
          <a:p>
            <a:pPr marL="342900" indent="-342900">
              <a:buFontTx/>
              <a:buAutoNum type="arabicPeriod"/>
            </a:pPr>
            <a:r>
              <a:rPr lang="pl-PL" sz="1400">
                <a:latin typeface="Times New Roman" pitchFamily="18" charset="0"/>
                <a:cs typeface="Times New Roman" pitchFamily="18" charset="0"/>
              </a:rPr>
              <a:t>Marta  Dłużak</a:t>
            </a:r>
          </a:p>
          <a:p>
            <a:pPr marL="342900" indent="-342900">
              <a:buFontTx/>
              <a:buAutoNum type="arabicPeriod"/>
            </a:pPr>
            <a:r>
              <a:rPr lang="pl-PL" sz="1400">
                <a:latin typeface="Times New Roman" pitchFamily="18" charset="0"/>
                <a:cs typeface="Times New Roman" pitchFamily="18" charset="0"/>
              </a:rPr>
              <a:t>Anna Dura</a:t>
            </a:r>
          </a:p>
          <a:p>
            <a:pPr marL="342900" indent="-342900">
              <a:buFontTx/>
              <a:buAutoNum type="arabicPeriod"/>
            </a:pPr>
            <a:r>
              <a:rPr lang="pl-PL" sz="1400">
                <a:latin typeface="Times New Roman" pitchFamily="18" charset="0"/>
                <a:cs typeface="Times New Roman" pitchFamily="18" charset="0"/>
              </a:rPr>
              <a:t>Bartosz Izydorczyk</a:t>
            </a:r>
          </a:p>
          <a:p>
            <a:pPr marL="342900" indent="-342900">
              <a:buFontTx/>
              <a:buAutoNum type="arabicPeriod"/>
            </a:pPr>
            <a:r>
              <a:rPr lang="pl-PL" sz="1400">
                <a:latin typeface="Times New Roman" pitchFamily="18" charset="0"/>
                <a:cs typeface="Times New Roman" pitchFamily="18" charset="0"/>
              </a:rPr>
              <a:t>Estera Jerzy</a:t>
            </a:r>
          </a:p>
          <a:p>
            <a:pPr marL="342900" indent="-342900">
              <a:buFontTx/>
              <a:buAutoNum type="arabicPeriod"/>
            </a:pPr>
            <a:r>
              <a:rPr lang="pl-PL" sz="1400">
                <a:latin typeface="Times New Roman" pitchFamily="18" charset="0"/>
                <a:cs typeface="Times New Roman" pitchFamily="18" charset="0"/>
              </a:rPr>
              <a:t>Bartosz Kiszka</a:t>
            </a:r>
          </a:p>
          <a:p>
            <a:pPr marL="342900" indent="-342900">
              <a:buFontTx/>
              <a:buAutoNum type="arabicPeriod"/>
            </a:pPr>
            <a:r>
              <a:rPr lang="pl-PL" sz="1400">
                <a:latin typeface="Times New Roman" pitchFamily="18" charset="0"/>
                <a:cs typeface="Times New Roman" pitchFamily="18" charset="0"/>
              </a:rPr>
              <a:t>Grzegorz Lala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79388" y="3933825"/>
            <a:ext cx="2300287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8"/>
              <a:defRPr/>
            </a:pP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Agnieszka Nowak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8"/>
              <a:defRPr/>
            </a:pP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Grzegorz Nowak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8"/>
              <a:defRPr/>
            </a:pP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Błażej Olek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8"/>
              <a:defRPr/>
            </a:pP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Michał Pławski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8"/>
              <a:defRPr/>
            </a:pP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Paulina Rembacz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8"/>
              <a:defRPr/>
            </a:pP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Paweł 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Wajdner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8"/>
              <a:defRPr/>
            </a:pP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Mirosław 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Witasiak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smtClean="0">
                <a:latin typeface="Times New Roman" pitchFamily="18" charset="0"/>
                <a:cs typeface="Times New Roman" pitchFamily="18" charset="0"/>
              </a:rPr>
              <a:t>etapy realizacji projektu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450" indent="0">
              <a:buFont typeface="Wingdings 2" pitchFamily="18" charset="2"/>
              <a:buNone/>
            </a:pPr>
            <a:r>
              <a:rPr lang="pl-PL" sz="2000" smtClean="0">
                <a:cs typeface="Times New Roman" pitchFamily="18" charset="0"/>
              </a:rPr>
              <a:t>1.Poznanie podstaw termowizji i termografii.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000" smtClean="0">
                <a:cs typeface="Times New Roman" pitchFamily="18" charset="0"/>
              </a:rPr>
              <a:t>2.Sporządzenie planu badań.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000" smtClean="0">
                <a:cs typeface="Times New Roman" pitchFamily="18" charset="0"/>
              </a:rPr>
              <a:t>3.Wykonanie szkiców rzutów poziomych szkoły.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000" smtClean="0">
                <a:cs typeface="Times New Roman" pitchFamily="18" charset="0"/>
              </a:rPr>
              <a:t>4.Zaznaczenie punktów wykonania zdjęć.  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000" smtClean="0">
                <a:cs typeface="Times New Roman" pitchFamily="18" charset="0"/>
              </a:rPr>
              <a:t>5.Poznanie obsługi kamery.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000" smtClean="0">
                <a:cs typeface="Times New Roman" pitchFamily="18" charset="0"/>
              </a:rPr>
              <a:t>6.Poszukiwanie mostków termicznych.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000" smtClean="0">
                <a:cs typeface="Times New Roman" pitchFamily="18" charset="0"/>
              </a:rPr>
              <a:t>7.Analiza zdjęć.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000" smtClean="0">
                <a:cs typeface="Times New Roman" pitchFamily="18" charset="0"/>
              </a:rPr>
              <a:t>8.Sfomułowanie wniosków.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ytuł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1312863"/>
          </a:xfrm>
        </p:spPr>
        <p:txBody>
          <a:bodyPr/>
          <a:lstStyle/>
          <a:p>
            <a:pPr algn="ctr"/>
            <a:r>
              <a:rPr lang="pl-PL" sz="4000" b="1" smtClean="0">
                <a:latin typeface="Times New Roman" pitchFamily="18" charset="0"/>
                <a:cs typeface="Times New Roman" pitchFamily="18" charset="0"/>
              </a:rPr>
              <a:t>szkic rzutu poziomego sali gimnastycznej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051720" y="2276872"/>
            <a:ext cx="4980864" cy="3639627"/>
          </a:xfrm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123983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l-PL" sz="4000" b="1" dirty="0" smtClean="0">
                <a:latin typeface="Times New Roman" pitchFamily="18" charset="0"/>
                <a:cs typeface="Times New Roman" pitchFamily="18" charset="0"/>
              </a:rPr>
              <a:t>zkic rzutu poziomego pierwszego piętra</a:t>
            </a:r>
            <a:endParaRPr lang="pl-PL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763688" y="2132856"/>
            <a:ext cx="5530503" cy="4052888"/>
          </a:xfrm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57338"/>
            <a:ext cx="3700462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pole tekstowe 1"/>
          <p:cNvSpPr txBox="1">
            <a:spLocks noChangeArrowheads="1"/>
          </p:cNvSpPr>
          <p:nvPr/>
        </p:nvSpPr>
        <p:spPr bwMode="auto">
          <a:xfrm>
            <a:off x="1187450" y="765175"/>
            <a:ext cx="7200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latin typeface="Times New Roman" pitchFamily="18" charset="0"/>
                <a:cs typeface="Times New Roman" pitchFamily="18" charset="0"/>
              </a:rPr>
              <a:t>kamera termowizyjna FLIR i7</a:t>
            </a:r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4572000" y="2420938"/>
            <a:ext cx="38163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>
                <a:latin typeface="Times New Roman" pitchFamily="18" charset="0"/>
                <a:cs typeface="Times New Roman" pitchFamily="18" charset="0"/>
              </a:rPr>
              <a:t>Kamera termowizyjna mierzy promieniowanie podczerwone.</a:t>
            </a:r>
          </a:p>
          <a:p>
            <a:r>
              <a:rPr lang="pl-PL" sz="2000">
                <a:latin typeface="Times New Roman" pitchFamily="18" charset="0"/>
                <a:cs typeface="Times New Roman" pitchFamily="18" charset="0"/>
              </a:rPr>
              <a:t>Fale elektromagnetyczne wysyłają</a:t>
            </a:r>
          </a:p>
          <a:p>
            <a:r>
              <a:rPr lang="pl-PL" sz="2000">
                <a:latin typeface="Times New Roman" pitchFamily="18" charset="0"/>
                <a:cs typeface="Times New Roman" pitchFamily="18" charset="0"/>
              </a:rPr>
              <a:t>wszystkie ciała.</a:t>
            </a:r>
          </a:p>
          <a:p>
            <a:r>
              <a:rPr lang="pl-PL" sz="2000">
                <a:latin typeface="Times New Roman" pitchFamily="18" charset="0"/>
                <a:cs typeface="Times New Roman" pitchFamily="18" charset="0"/>
              </a:rPr>
              <a:t>W czasie badań termowizyjnych</a:t>
            </a:r>
          </a:p>
          <a:p>
            <a:r>
              <a:rPr lang="pl-PL" sz="2000">
                <a:latin typeface="Times New Roman" pitchFamily="18" charset="0"/>
                <a:cs typeface="Times New Roman" pitchFamily="18" charset="0"/>
              </a:rPr>
              <a:t>należy analizować wpływ promieniowania z różnych źródeł. </a:t>
            </a:r>
          </a:p>
          <a:p>
            <a:pPr algn="just"/>
            <a:r>
              <a:rPr lang="pl-PL" sz="200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52413" y="9525"/>
            <a:ext cx="9782176" cy="2160588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400" b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arunki </a:t>
            </a:r>
            <a:r>
              <a:rPr lang="pl-PL" sz="5400" b="1" dirty="0" smtClean="0">
                <a:latin typeface="Times New Roman" pitchFamily="18" charset="0"/>
                <a:cs typeface="Times New Roman" pitchFamily="18" charset="0"/>
              </a:rPr>
              <a:t>atmosferyczne</a:t>
            </a:r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 w dniu</a:t>
            </a:r>
            <a:br>
              <a:rPr lang="pl-PL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badań- 9 stycznia 2013r</a:t>
            </a:r>
            <a:r>
              <a:rPr lang="pl-P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pl-P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3357563"/>
            <a:ext cx="4221163" cy="2913062"/>
          </a:xfrm>
        </p:spPr>
        <p:txBody>
          <a:bodyPr/>
          <a:lstStyle/>
          <a:p>
            <a:pPr marL="44450" indent="0">
              <a:buFont typeface="Wingdings 2" pitchFamily="18" charset="2"/>
              <a:buNone/>
            </a:pPr>
            <a:r>
              <a:rPr lang="pl-PL" sz="2400" smtClean="0">
                <a:latin typeface="Times New Roman" pitchFamily="18" charset="0"/>
                <a:cs typeface="Times New Roman" pitchFamily="18" charset="0"/>
              </a:rPr>
              <a:t>Zachmurzenie duże.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400" smtClean="0">
                <a:latin typeface="Times New Roman" pitchFamily="18" charset="0"/>
                <a:cs typeface="Times New Roman" pitchFamily="18" charset="0"/>
              </a:rPr>
              <a:t>Chmury niskie.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400" smtClean="0">
                <a:latin typeface="Times New Roman" pitchFamily="18" charset="0"/>
                <a:cs typeface="Times New Roman" pitchFamily="18" charset="0"/>
              </a:rPr>
              <a:t>Brak opadów.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400" smtClean="0">
                <a:latin typeface="Times New Roman" pitchFamily="18" charset="0"/>
                <a:cs typeface="Times New Roman" pitchFamily="18" charset="0"/>
              </a:rPr>
              <a:t>Wiatr słaby.</a:t>
            </a:r>
          </a:p>
          <a:p>
            <a:pPr marL="44450" indent="0">
              <a:buFont typeface="Wingdings 2" pitchFamily="18" charset="2"/>
              <a:buNone/>
            </a:pPr>
            <a:r>
              <a:rPr lang="pl-PL" sz="2400" smtClean="0">
                <a:latin typeface="Times New Roman" pitchFamily="18" charset="0"/>
                <a:cs typeface="Times New Roman" pitchFamily="18" charset="0"/>
              </a:rPr>
              <a:t>Temperatura od -3 °C do -5 °C.</a:t>
            </a:r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5003800" y="3789363"/>
            <a:ext cx="29956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Warunki tego dnia </a:t>
            </a:r>
          </a:p>
          <a:p>
            <a:r>
              <a:rPr lang="pl-PL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były prawie idealne</a:t>
            </a: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IFA\Pictures\2011-09-17 001\DSC00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14604" r="10952"/>
          <a:stretch/>
        </p:blipFill>
        <p:spPr bwMode="auto">
          <a:xfrm>
            <a:off x="869548" y="1124744"/>
            <a:ext cx="3811979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4578" name="pole tekstowe 3"/>
          <p:cNvSpPr txBox="1">
            <a:spLocks noChangeArrowheads="1"/>
          </p:cNvSpPr>
          <p:nvPr/>
        </p:nvSpPr>
        <p:spPr bwMode="auto">
          <a:xfrm>
            <a:off x="179388" y="28575"/>
            <a:ext cx="8964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 wykonujemy zdjęcia termowizyjne</a:t>
            </a:r>
          </a:p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w budynku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95713" y="3284984"/>
            <a:ext cx="4159434" cy="3202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125538"/>
            <a:ext cx="337343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</TotalTime>
  <Words>393</Words>
  <Application>Microsoft Office PowerPoint</Application>
  <PresentationFormat>Pokaz na ekranie (4:3)</PresentationFormat>
  <Paragraphs>131</Paragraphs>
  <Slides>26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Szablon projektu</vt:lpstr>
      </vt:variant>
      <vt:variant>
        <vt:i4>2</vt:i4>
      </vt:variant>
      <vt:variant>
        <vt:lpstr>Tytuły slajdów</vt:lpstr>
      </vt:variant>
      <vt:variant>
        <vt:i4>26</vt:i4>
      </vt:variant>
    </vt:vector>
  </HeadingPairs>
  <TitlesOfParts>
    <vt:vector size="34" baseType="lpstr">
      <vt:lpstr>Verdana</vt:lpstr>
      <vt:lpstr>Arial</vt:lpstr>
      <vt:lpstr>Wingdings 2</vt:lpstr>
      <vt:lpstr>Calibri</vt:lpstr>
      <vt:lpstr>Times New Roman</vt:lpstr>
      <vt:lpstr>Monotype Corsiva</vt:lpstr>
      <vt:lpstr>Summer</vt:lpstr>
      <vt:lpstr>Summer</vt:lpstr>
      <vt:lpstr>UCIEKAJĄCE CIEPŁO</vt:lpstr>
      <vt:lpstr>Slajd 2</vt:lpstr>
      <vt:lpstr>Slajd 3</vt:lpstr>
      <vt:lpstr>etapy realizacji projektu</vt:lpstr>
      <vt:lpstr>szkic rzutu poziomego sali gimnastycznej</vt:lpstr>
      <vt:lpstr>szkic rzutu poziomego pierwszego piętra</vt:lpstr>
      <vt:lpstr>Slajd 7</vt:lpstr>
      <vt:lpstr>warunki atmosferyczne w dniu badań- 9 stycznia 2013r.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UCIEKAJĄCE CIEPŁO</dc:title>
  <dc:creator>FIFA</dc:creator>
  <cp:lastModifiedBy>ZS NR2</cp:lastModifiedBy>
  <cp:revision>150</cp:revision>
  <dcterms:created xsi:type="dcterms:W3CDTF">2013-02-12T20:31:06Z</dcterms:created>
  <dcterms:modified xsi:type="dcterms:W3CDTF">2013-03-12T07:21:50Z</dcterms:modified>
</cp:coreProperties>
</file>